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58" r:id="rId6"/>
    <p:sldId id="324" r:id="rId7"/>
    <p:sldId id="328" r:id="rId8"/>
    <p:sldId id="269" r:id="rId9"/>
    <p:sldId id="329" r:id="rId10"/>
    <p:sldId id="330" r:id="rId11"/>
    <p:sldId id="263" r:id="rId12"/>
    <p:sldId id="264" r:id="rId13"/>
    <p:sldId id="331" r:id="rId14"/>
    <p:sldId id="265" r:id="rId15"/>
    <p:sldId id="267" r:id="rId16"/>
    <p:sldId id="268" r:id="rId17"/>
    <p:sldId id="266" r:id="rId18"/>
    <p:sldId id="270" r:id="rId19"/>
    <p:sldId id="332" r:id="rId20"/>
    <p:sldId id="325" r:id="rId21"/>
    <p:sldId id="333" r:id="rId22"/>
    <p:sldId id="259" r:id="rId23"/>
    <p:sldId id="271" r:id="rId24"/>
    <p:sldId id="280" r:id="rId25"/>
    <p:sldId id="276" r:id="rId26"/>
    <p:sldId id="275" r:id="rId27"/>
    <p:sldId id="274" r:id="rId28"/>
    <p:sldId id="277" r:id="rId29"/>
    <p:sldId id="278" r:id="rId30"/>
    <p:sldId id="279" r:id="rId31"/>
    <p:sldId id="281" r:id="rId32"/>
    <p:sldId id="282" r:id="rId33"/>
    <p:sldId id="317" r:id="rId34"/>
    <p:sldId id="283" r:id="rId35"/>
    <p:sldId id="315" r:id="rId36"/>
    <p:sldId id="284" r:id="rId37"/>
    <p:sldId id="285" r:id="rId38"/>
    <p:sldId id="286" r:id="rId39"/>
    <p:sldId id="288" r:id="rId40"/>
    <p:sldId id="320" r:id="rId41"/>
    <p:sldId id="294" r:id="rId42"/>
    <p:sldId id="289" r:id="rId43"/>
    <p:sldId id="290" r:id="rId44"/>
    <p:sldId id="291" r:id="rId45"/>
    <p:sldId id="260" r:id="rId46"/>
    <p:sldId id="295" r:id="rId47"/>
    <p:sldId id="296" r:id="rId48"/>
    <p:sldId id="318" r:id="rId49"/>
    <p:sldId id="298" r:id="rId50"/>
    <p:sldId id="299" r:id="rId51"/>
    <p:sldId id="300" r:id="rId52"/>
    <p:sldId id="312" r:id="rId53"/>
    <p:sldId id="301" r:id="rId54"/>
    <p:sldId id="326" r:id="rId55"/>
    <p:sldId id="262" r:id="rId56"/>
    <p:sldId id="302" r:id="rId57"/>
    <p:sldId id="316" r:id="rId58"/>
    <p:sldId id="303" r:id="rId59"/>
    <p:sldId id="304" r:id="rId60"/>
    <p:sldId id="314" r:id="rId61"/>
    <p:sldId id="305" r:id="rId62"/>
    <p:sldId id="307" r:id="rId63"/>
    <p:sldId id="319" r:id="rId64"/>
    <p:sldId id="321" r:id="rId65"/>
    <p:sldId id="308" r:id="rId66"/>
    <p:sldId id="310" r:id="rId67"/>
    <p:sldId id="311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8D061-051A-45FF-AB45-4BA6A7D7ABE1}">
          <p14:sldIdLst>
            <p14:sldId id="256"/>
          </p14:sldIdLst>
        </p14:section>
        <p14:section name="Introduktion" id="{0C44C042-08A6-4CDC-BA3F-1DD235373DF9}">
          <p14:sldIdLst>
            <p14:sldId id="261"/>
          </p14:sldIdLst>
        </p14:section>
        <p14:section name="Lungesygdomme" id="{6538F0B0-4F8A-491F-AFDF-165250F14131}">
          <p14:sldIdLst>
            <p14:sldId id="258"/>
            <p14:sldId id="263"/>
            <p14:sldId id="264"/>
            <p14:sldId id="331"/>
            <p14:sldId id="265"/>
            <p14:sldId id="268"/>
            <p14:sldId id="266"/>
            <p14:sldId id="270"/>
            <p14:sldId id="332"/>
            <p14:sldId id="280"/>
            <p14:sldId id="276"/>
            <p14:sldId id="275"/>
            <p14:sldId id="278"/>
            <p14:sldId id="279"/>
            <p14:sldId id="281"/>
            <p14:sldId id="315"/>
            <p14:sldId id="284"/>
            <p14:sldId id="285"/>
            <p14:sldId id="288"/>
            <p14:sldId id="320"/>
            <p14:sldId id="294"/>
            <p14:sldId id="260"/>
            <p14:sldId id="296"/>
            <p14:sldId id="318"/>
            <p14:sldId id="300"/>
            <p14:sldId id="312"/>
            <p14:sldId id="326"/>
            <p14:sldId id="319"/>
            <p14:sldId id="308"/>
            <p14:sldId id="310"/>
            <p14:sldId id="311"/>
            <p14:sldId id="324"/>
            <p14:sldId id="328"/>
            <p14:sldId id="269"/>
            <p14:sldId id="329"/>
            <p14:sldId id="330"/>
            <p14:sldId id="267"/>
            <p14:sldId id="333"/>
            <p14:sldId id="325"/>
            <p14:sldId id="259"/>
            <p14:sldId id="271"/>
            <p14:sldId id="274"/>
            <p14:sldId id="277"/>
            <p14:sldId id="282"/>
            <p14:sldId id="317"/>
            <p14:sldId id="283"/>
            <p14:sldId id="286"/>
            <p14:sldId id="289"/>
            <p14:sldId id="290"/>
            <p14:sldId id="291"/>
            <p14:sldId id="295"/>
            <p14:sldId id="298"/>
            <p14:sldId id="299"/>
            <p14:sldId id="301"/>
            <p14:sldId id="262"/>
            <p14:sldId id="302"/>
            <p14:sldId id="316"/>
            <p14:sldId id="303"/>
            <p14:sldId id="304"/>
            <p14:sldId id="314"/>
            <p14:sldId id="305"/>
            <p14:sldId id="307"/>
            <p14:sldId id="32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69873" autoAdjust="0"/>
  </p:normalViewPr>
  <p:slideViewPr>
    <p:cSldViewPr snapToGrid="0">
      <p:cViewPr varScale="1">
        <p:scale>
          <a:sx n="77" d="100"/>
          <a:sy n="77" d="100"/>
        </p:scale>
        <p:origin x="18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5E3797-6E49-4D8F-8628-9A80EB461DED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8A0A1A-A482-4DB8-B681-A9BA7836654F}">
      <dgm:prSet/>
      <dgm:spPr/>
      <dgm:t>
        <a:bodyPr/>
        <a:lstStyle/>
        <a:p>
          <a:r>
            <a:rPr lang="da-DK"/>
            <a:t>Sygdomme i øvre GI</a:t>
          </a:r>
          <a:endParaRPr lang="en-US"/>
        </a:p>
      </dgm:t>
    </dgm:pt>
    <dgm:pt modelId="{B9309100-D0F5-4ABF-BA8C-82472F854A34}" cxnId="{2DF52A67-7522-43B3-8B4E-0E27DCB24312}" type="parTrans">
      <dgm:prSet/>
      <dgm:spPr/>
      <dgm:t>
        <a:bodyPr/>
        <a:lstStyle/>
        <a:p>
          <a:endParaRPr lang="en-US"/>
        </a:p>
      </dgm:t>
    </dgm:pt>
    <dgm:pt modelId="{84159A99-8A53-4CF0-92B1-81E51660A4BC}" cxnId="{2DF52A67-7522-43B3-8B4E-0E27DCB24312}" type="sibTrans">
      <dgm:prSet/>
      <dgm:spPr/>
      <dgm:t>
        <a:bodyPr/>
        <a:lstStyle/>
        <a:p>
          <a:endParaRPr lang="en-US"/>
        </a:p>
      </dgm:t>
    </dgm:pt>
    <dgm:pt modelId="{7430B7DE-D232-4288-976E-70B491355128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Dyspepsi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F5C67B0-9F34-47D1-B5D0-F532D6ED2AE0}" cxnId="{942D5673-680C-4C45-8C69-0D8DDEB10B62}" type="parTrans">
      <dgm:prSet/>
      <dgm:spPr/>
      <dgm:t>
        <a:bodyPr/>
        <a:lstStyle/>
        <a:p>
          <a:endParaRPr lang="en-US"/>
        </a:p>
      </dgm:t>
    </dgm:pt>
    <dgm:pt modelId="{1B8FE1ED-8FA6-4E57-A0CA-422E8AD36DBC}" cxnId="{942D5673-680C-4C45-8C69-0D8DDEB10B62}" type="sibTrans">
      <dgm:prSet/>
      <dgm:spPr/>
      <dgm:t>
        <a:bodyPr/>
        <a:lstStyle/>
        <a:p>
          <a:endParaRPr lang="en-US"/>
        </a:p>
      </dgm:t>
    </dgm:pt>
    <dgm:pt modelId="{84804843-D936-4A93-9342-CC8FF75C886C}">
      <dgm:prSet/>
      <dgm:spPr/>
      <dgm:t>
        <a:bodyPr/>
        <a:lstStyle/>
        <a:p>
          <a:r>
            <a:rPr lang="da-DK"/>
            <a:t>Sygdomme i nedre GI </a:t>
          </a:r>
          <a:endParaRPr lang="en-US"/>
        </a:p>
      </dgm:t>
    </dgm:pt>
    <dgm:pt modelId="{A85381BA-095B-44DF-8333-80B1829F28B3}" cxnId="{F808081D-FE0A-4B37-B449-4194EE84E29D}" type="parTrans">
      <dgm:prSet/>
      <dgm:spPr/>
      <dgm:t>
        <a:bodyPr/>
        <a:lstStyle/>
        <a:p>
          <a:endParaRPr lang="en-US"/>
        </a:p>
      </dgm:t>
    </dgm:pt>
    <dgm:pt modelId="{78F66408-4F34-4F54-9333-A79EF0C966A9}" cxnId="{F808081D-FE0A-4B37-B449-4194EE84E29D}" type="sibTrans">
      <dgm:prSet/>
      <dgm:spPr/>
      <dgm:t>
        <a:bodyPr/>
        <a:lstStyle/>
        <a:p>
          <a:endParaRPr lang="en-US"/>
        </a:p>
      </dgm:t>
    </dgm:pt>
    <dgm:pt modelId="{B269067A-F922-48BD-85B5-57DCBB52B145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Diaré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E31426B-9B7B-40CF-AB88-814E6D0058F1}" cxnId="{518E0249-52C6-44CF-94D6-A95DAD317AD3}" type="parTrans">
      <dgm:prSet/>
      <dgm:spPr/>
      <dgm:t>
        <a:bodyPr/>
        <a:lstStyle/>
        <a:p>
          <a:endParaRPr lang="en-US"/>
        </a:p>
      </dgm:t>
    </dgm:pt>
    <dgm:pt modelId="{DA1870FC-15D3-4593-8E3D-1004FAA799A0}" cxnId="{518E0249-52C6-44CF-94D6-A95DAD317AD3}" type="sibTrans">
      <dgm:prSet/>
      <dgm:spPr/>
      <dgm:t>
        <a:bodyPr/>
        <a:lstStyle/>
        <a:p>
          <a:endParaRPr lang="en-US"/>
        </a:p>
      </dgm:t>
    </dgm:pt>
    <dgm:pt modelId="{D1363A01-A67C-44BB-A6F6-89CACDCB5B8C}">
      <dgm:prSet/>
      <dgm:spPr/>
      <dgm:t>
        <a:bodyPr/>
        <a:lstStyle/>
        <a:p>
          <a:r>
            <a:rPr lang="da-DK" dirty="0"/>
            <a:t>Cancer i GI</a:t>
          </a:r>
          <a:endParaRPr lang="en-US" dirty="0"/>
        </a:p>
      </dgm:t>
    </dgm:pt>
    <dgm:pt modelId="{2F7CA8BD-F814-4AD7-A45F-492FC7A57FFE}" cxnId="{7E0C6EF0-2BF3-4F31-8AEE-3F8D264CC9CC}" type="parTrans">
      <dgm:prSet/>
      <dgm:spPr/>
      <dgm:t>
        <a:bodyPr/>
        <a:lstStyle/>
        <a:p>
          <a:endParaRPr lang="en-US"/>
        </a:p>
      </dgm:t>
    </dgm:pt>
    <dgm:pt modelId="{33727E0F-13A7-4DB5-AA33-A64B31D72C3A}" cxnId="{7E0C6EF0-2BF3-4F31-8AEE-3F8D264CC9CC}" type="sibTrans">
      <dgm:prSet/>
      <dgm:spPr/>
      <dgm:t>
        <a:bodyPr/>
        <a:lstStyle/>
        <a:p>
          <a:endParaRPr lang="en-US"/>
        </a:p>
      </dgm:t>
    </dgm:pt>
    <dgm:pt modelId="{FFCEAFE1-2B6A-478E-994F-825BB420418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Tumor i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eosophagus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2B38353-6BBF-4ACC-96AF-362624C36665}" cxnId="{E20167B1-37D6-4445-91E5-4F1447CA0E07}" type="parTrans">
      <dgm:prSet/>
      <dgm:spPr/>
      <dgm:t>
        <a:bodyPr/>
        <a:lstStyle/>
        <a:p>
          <a:endParaRPr lang="en-US"/>
        </a:p>
      </dgm:t>
    </dgm:pt>
    <dgm:pt modelId="{09A40F6B-6F07-4CF2-8D3C-01FB5BE0BE0F}" cxnId="{E20167B1-37D6-4445-91E5-4F1447CA0E07}" type="sibTrans">
      <dgm:prSet/>
      <dgm:spPr/>
      <dgm:t>
        <a:bodyPr/>
        <a:lstStyle/>
        <a:p>
          <a:endParaRPr lang="en-US"/>
        </a:p>
      </dgm:t>
    </dgm:pt>
    <dgm:pt modelId="{CDEC4972-8AE4-40C9-8A6A-534CBF4F9EAF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Cancer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ventrikuli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5357E77-443E-4730-8FD3-63ADFFED521E}" cxnId="{CA1D5133-3A88-4051-9B78-4E192100DDC4}" type="parTrans">
      <dgm:prSet/>
      <dgm:spPr/>
      <dgm:t>
        <a:bodyPr/>
        <a:lstStyle/>
        <a:p>
          <a:endParaRPr lang="en-US"/>
        </a:p>
      </dgm:t>
    </dgm:pt>
    <dgm:pt modelId="{25D00BCD-3496-4E37-9B34-60D60F693AF6}" cxnId="{CA1D5133-3A88-4051-9B78-4E192100DDC4}" type="sibTrans">
      <dgm:prSet/>
      <dgm:spPr/>
      <dgm:t>
        <a:bodyPr/>
        <a:lstStyle/>
        <a:p>
          <a:endParaRPr lang="en-US"/>
        </a:p>
      </dgm:t>
    </dgm:pt>
    <dgm:pt modelId="{11EE5A60-F1F5-4FD6-8A6B-A31E2CE813E1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Kolorektal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cancer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A74D0CD-4F50-4CD1-8755-3AD605E5CE9C}" cxnId="{ABABC8F5-FE08-4B0E-A573-33AF01CEB29B}" type="parTrans">
      <dgm:prSet/>
      <dgm:spPr/>
      <dgm:t>
        <a:bodyPr/>
        <a:lstStyle/>
        <a:p>
          <a:endParaRPr lang="en-US"/>
        </a:p>
      </dgm:t>
    </dgm:pt>
    <dgm:pt modelId="{366900BE-2DB4-41BA-A17F-9B8083A2ADFE}" cxnId="{ABABC8F5-FE08-4B0E-A573-33AF01CEB29B}" type="sibTrans">
      <dgm:prSet/>
      <dgm:spPr/>
      <dgm:t>
        <a:bodyPr/>
        <a:lstStyle/>
        <a:p>
          <a:endParaRPr lang="en-US"/>
        </a:p>
      </dgm:t>
    </dgm:pt>
    <dgm:pt modelId="{F2C827B1-554D-43A4-8F68-6974860A421E}">
      <dgm:prSet/>
      <dgm:spPr/>
      <dgm:t>
        <a:bodyPr/>
        <a:lstStyle/>
        <a:p>
          <a:r>
            <a:rPr lang="da-DK"/>
            <a:t>Akut abdomen</a:t>
          </a:r>
          <a:endParaRPr lang="en-US"/>
        </a:p>
      </dgm:t>
    </dgm:pt>
    <dgm:pt modelId="{C3E70612-6F3A-446B-93DD-95342D8D88EE}" cxnId="{D33A1880-8FC8-4459-8D1E-629D34E6F696}" type="parTrans">
      <dgm:prSet/>
      <dgm:spPr/>
      <dgm:t>
        <a:bodyPr/>
        <a:lstStyle/>
        <a:p>
          <a:endParaRPr lang="en-US"/>
        </a:p>
      </dgm:t>
    </dgm:pt>
    <dgm:pt modelId="{E6A647FC-8C0F-4DDE-9E03-45025C1E971C}" cxnId="{D33A1880-8FC8-4459-8D1E-629D34E6F696}" type="sibTrans">
      <dgm:prSet/>
      <dgm:spPr/>
      <dgm:t>
        <a:bodyPr/>
        <a:lstStyle/>
        <a:p>
          <a:endParaRPr lang="en-US"/>
        </a:p>
      </dgm:t>
    </dgm:pt>
    <dgm:pt modelId="{D9E72313-4235-42F5-8C6F-9BD52DC7FD05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Appendicit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B956B14-17A4-41F0-8D69-37142CB5A58F}" cxnId="{067E4196-BDB8-43A1-B91E-6515BA94D1A6}" type="parTrans">
      <dgm:prSet/>
      <dgm:spPr/>
      <dgm:t>
        <a:bodyPr/>
        <a:lstStyle/>
        <a:p>
          <a:endParaRPr lang="en-US"/>
        </a:p>
      </dgm:t>
    </dgm:pt>
    <dgm:pt modelId="{AE04C3DF-975A-4421-90E4-9527C597CBCC}" cxnId="{067E4196-BDB8-43A1-B91E-6515BA94D1A6}" type="sibTrans">
      <dgm:prSet/>
      <dgm:spPr/>
      <dgm:t>
        <a:bodyPr/>
        <a:lstStyle/>
        <a:p>
          <a:endParaRPr lang="en-US"/>
        </a:p>
      </dgm:t>
    </dgm:pt>
    <dgm:pt modelId="{974AE364-E847-4ED9-A3BA-9AEFD02D9FD8}">
      <dgm:prSet/>
      <dgm:spPr/>
      <dgm:t>
        <a:bodyPr/>
        <a:lstStyle/>
        <a:p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Kronisk inflammatorisk tarmsygdom </a:t>
          </a:r>
        </a:p>
      </dgm:t>
    </dgm:pt>
    <dgm:pt modelId="{AE686D22-34AE-46C9-9FBD-75ABA2BF53F2}" cxnId="{720CA39E-8859-4602-804A-889845D42ED2}" type="parTrans">
      <dgm:prSet/>
      <dgm:spPr/>
      <dgm:t>
        <a:bodyPr/>
        <a:lstStyle/>
        <a:p>
          <a:endParaRPr lang="da-DK"/>
        </a:p>
      </dgm:t>
    </dgm:pt>
    <dgm:pt modelId="{30574213-7856-4F00-8D9F-D2DF805AA5CD}" cxnId="{720CA39E-8859-4602-804A-889845D42ED2}" type="sibTrans">
      <dgm:prSet/>
      <dgm:spPr/>
      <dgm:t>
        <a:bodyPr/>
        <a:lstStyle/>
        <a:p>
          <a:endParaRPr lang="da-DK"/>
        </a:p>
      </dgm:t>
    </dgm:pt>
    <dgm:pt modelId="{EFD81CFF-F09C-4F92-BCC5-D9BDC242C7A0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Diverticulosis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coli  </a:t>
          </a:r>
        </a:p>
      </dgm:t>
    </dgm:pt>
    <dgm:pt modelId="{69966A88-4F0C-45CA-AD12-6B3ADF3224F9}" cxnId="{94D125AF-9309-4A36-AFBC-5560DF22918E}" type="parTrans">
      <dgm:prSet/>
      <dgm:spPr/>
      <dgm:t>
        <a:bodyPr/>
        <a:lstStyle/>
        <a:p>
          <a:endParaRPr lang="da-DK"/>
        </a:p>
      </dgm:t>
    </dgm:pt>
    <dgm:pt modelId="{3738C1AC-ED40-4F35-95A9-7F88938899DA}" cxnId="{94D125AF-9309-4A36-AFBC-5560DF22918E}" type="sibTrans">
      <dgm:prSet/>
      <dgm:spPr/>
      <dgm:t>
        <a:bodyPr/>
        <a:lstStyle/>
        <a:p>
          <a:endParaRPr lang="da-DK"/>
        </a:p>
      </dgm:t>
    </dgm:pt>
    <dgm:pt modelId="{9E1923D1-4842-4F49-828B-8CAE5D78115E}">
      <dgm:prSet/>
      <dgm:spPr/>
      <dgm:t>
        <a:bodyPr/>
        <a:lstStyle/>
        <a:p>
          <a:r>
            <a:rPr lang="da-DK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Hæmorider </a:t>
          </a:r>
          <a:endParaRPr lang="da-DK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BB6B38-B70B-4BFF-97D1-3768CE6BF678}" cxnId="{8A9D4E6D-78D3-40D0-BC66-D3CC5EEBDD3D}" type="parTrans">
      <dgm:prSet/>
      <dgm:spPr/>
      <dgm:t>
        <a:bodyPr/>
        <a:lstStyle/>
        <a:p>
          <a:endParaRPr lang="da-DK"/>
        </a:p>
      </dgm:t>
    </dgm:pt>
    <dgm:pt modelId="{F895DDD9-01BE-49B7-B6D7-64721D3BC46A}" cxnId="{8A9D4E6D-78D3-40D0-BC66-D3CC5EEBDD3D}" type="sibTrans">
      <dgm:prSet/>
      <dgm:spPr/>
      <dgm:t>
        <a:bodyPr/>
        <a:lstStyle/>
        <a:p>
          <a:endParaRPr lang="da-DK"/>
        </a:p>
      </dgm:t>
    </dgm:pt>
    <dgm:pt modelId="{BAA5CBA8-87F8-4786-823B-B654CE2658C6}">
      <dgm:prSet/>
      <dgm:spPr/>
      <dgm:t>
        <a:bodyPr/>
        <a:lstStyle/>
        <a:p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Perianal </a:t>
          </a:r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abces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D6BE2A26-A4AB-4223-B6B0-71C146D7C2E2}" cxnId="{418A07A2-31AE-4D03-ABE8-E23308B9E5F7}" type="parTrans">
      <dgm:prSet/>
      <dgm:spPr/>
      <dgm:t>
        <a:bodyPr/>
        <a:lstStyle/>
        <a:p>
          <a:endParaRPr lang="da-DK"/>
        </a:p>
      </dgm:t>
    </dgm:pt>
    <dgm:pt modelId="{594C3ECC-682F-4BAB-A55C-46C815E66629}" cxnId="{418A07A2-31AE-4D03-ABE8-E23308B9E5F7}" type="sibTrans">
      <dgm:prSet/>
      <dgm:spPr/>
      <dgm:t>
        <a:bodyPr/>
        <a:lstStyle/>
        <a:p>
          <a:endParaRPr lang="da-DK"/>
        </a:p>
      </dgm:t>
    </dgm:pt>
    <dgm:pt modelId="{2431AB4E-3061-41FD-A371-DE0D5C1FC838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Hernier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da-DK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08FB849-F047-461A-A11E-57EC40DEF5F3}" cxnId="{B48B846F-207E-454C-A7E4-B3ACE9663EC9}" type="sibTrans">
      <dgm:prSet/>
      <dgm:spPr/>
      <dgm:t>
        <a:bodyPr/>
        <a:lstStyle/>
        <a:p>
          <a:endParaRPr lang="da-DK"/>
        </a:p>
      </dgm:t>
    </dgm:pt>
    <dgm:pt modelId="{1ADB14C1-0217-49F1-9C6F-1229EDB5D54E}" cxnId="{B48B846F-207E-454C-A7E4-B3ACE9663EC9}" type="parTrans">
      <dgm:prSet/>
      <dgm:spPr/>
      <dgm:t>
        <a:bodyPr/>
        <a:lstStyle/>
        <a:p>
          <a:endParaRPr lang="da-DK"/>
        </a:p>
      </dgm:t>
    </dgm:pt>
    <dgm:pt modelId="{A6CACF88-D425-4E02-A89B-6E75CCF43DC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Ulcus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ventriculi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et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duodeni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2B986E8-82BC-45DF-94B6-29400FC3769D}" cxnId="{B079A9A0-87AE-455C-9E65-D62A39517BE1}" type="parTrans">
      <dgm:prSet/>
      <dgm:spPr/>
      <dgm:t>
        <a:bodyPr/>
        <a:lstStyle/>
        <a:p>
          <a:endParaRPr lang="da-DK"/>
        </a:p>
      </dgm:t>
    </dgm:pt>
    <dgm:pt modelId="{24941699-FE4C-4371-87C9-0C13AFB822D3}" cxnId="{B079A9A0-87AE-455C-9E65-D62A39517BE1}" type="sibTrans">
      <dgm:prSet/>
      <dgm:spPr/>
      <dgm:t>
        <a:bodyPr/>
        <a:lstStyle/>
        <a:p>
          <a:endParaRPr lang="da-DK"/>
        </a:p>
      </dgm:t>
    </dgm:pt>
    <dgm:pt modelId="{BD9180A3-625C-4345-8C15-879F040BAF71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Gastroeosophageal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refluxsyndrom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(GERD)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71B0FC5-198A-47EF-A035-7DB7A21E1C61}" cxnId="{3FC1097A-BECA-4377-BCBF-F08A6E4493C3}" type="parTrans">
      <dgm:prSet/>
      <dgm:spPr/>
      <dgm:t>
        <a:bodyPr/>
        <a:lstStyle/>
        <a:p>
          <a:endParaRPr lang="da-DK"/>
        </a:p>
      </dgm:t>
    </dgm:pt>
    <dgm:pt modelId="{20E86065-18C6-4F31-8D95-185CF37790A4}" cxnId="{3FC1097A-BECA-4377-BCBF-F08A6E4493C3}" type="sibTrans">
      <dgm:prSet/>
      <dgm:spPr/>
      <dgm:t>
        <a:bodyPr/>
        <a:lstStyle/>
        <a:p>
          <a:endParaRPr lang="da-DK"/>
        </a:p>
      </dgm:t>
    </dgm:pt>
    <dgm:pt modelId="{0FBAABB2-D917-4790-B8DB-564FBA926F1D}">
      <dgm:prSet/>
      <dgm:spPr/>
      <dgm:t>
        <a:bodyPr/>
        <a:lstStyle/>
        <a:p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Obstipation</a:t>
          </a:r>
        </a:p>
      </dgm:t>
    </dgm:pt>
    <dgm:pt modelId="{602E2BBD-6BC7-4E74-A9AB-2AB65BEE2EF4}" cxnId="{9718C9E3-16DC-411D-B34F-9DDA5A44C574}" type="parTrans">
      <dgm:prSet/>
      <dgm:spPr/>
      <dgm:t>
        <a:bodyPr/>
        <a:lstStyle/>
        <a:p>
          <a:endParaRPr lang="da-DK"/>
        </a:p>
      </dgm:t>
    </dgm:pt>
    <dgm:pt modelId="{BEDC79D9-61A9-4910-BBF6-D6C0955470AE}" cxnId="{9718C9E3-16DC-411D-B34F-9DDA5A44C574}" type="sibTrans">
      <dgm:prSet/>
      <dgm:spPr/>
      <dgm:t>
        <a:bodyPr/>
        <a:lstStyle/>
        <a:p>
          <a:endParaRPr lang="da-DK"/>
        </a:p>
      </dgm:t>
    </dgm:pt>
    <dgm:pt modelId="{74822428-4C60-4347-BE7A-182C9FA96C9A}">
      <dgm:prSet/>
      <dgm:spPr/>
      <dgm:t>
        <a:bodyPr/>
        <a:lstStyle/>
        <a:p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Malabsorption</a:t>
          </a:r>
        </a:p>
      </dgm:t>
    </dgm:pt>
    <dgm:pt modelId="{0D884768-9634-4EAB-BDE4-F8285AEE806B}" cxnId="{71AD1D01-5BE0-4963-B13F-DD18946FD49E}" type="parTrans">
      <dgm:prSet/>
      <dgm:spPr/>
      <dgm:t>
        <a:bodyPr/>
        <a:lstStyle/>
        <a:p>
          <a:endParaRPr lang="da-DK"/>
        </a:p>
      </dgm:t>
    </dgm:pt>
    <dgm:pt modelId="{9982E265-3950-43C1-8486-87839D0E1545}" cxnId="{71AD1D01-5BE0-4963-B13F-DD18946FD49E}" type="sibTrans">
      <dgm:prSet/>
      <dgm:spPr/>
      <dgm:t>
        <a:bodyPr/>
        <a:lstStyle/>
        <a:p>
          <a:endParaRPr lang="da-DK"/>
        </a:p>
      </dgm:t>
    </dgm:pt>
    <dgm:pt modelId="{772995E9-FC97-4BBF-8B07-4C771796C164}">
      <dgm:prSet/>
      <dgm:spPr/>
      <dgm:t>
        <a:bodyPr/>
        <a:lstStyle/>
        <a:p>
          <a:r>
            <a:rPr lang="en-US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Laktoseintolerans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152CA33-E618-4C76-BCFC-D50FE84C37F8}" cxnId="{D3031950-1267-4D3B-8CB2-7D7A1431F534}" type="parTrans">
      <dgm:prSet/>
      <dgm:spPr/>
      <dgm:t>
        <a:bodyPr/>
        <a:lstStyle/>
        <a:p>
          <a:endParaRPr lang="da-DK"/>
        </a:p>
      </dgm:t>
    </dgm:pt>
    <dgm:pt modelId="{725A70F0-69F3-4EA2-89D8-1A12DB8C7B54}" cxnId="{D3031950-1267-4D3B-8CB2-7D7A1431F534}" type="sibTrans">
      <dgm:prSet/>
      <dgm:spPr/>
      <dgm:t>
        <a:bodyPr/>
        <a:lstStyle/>
        <a:p>
          <a:endParaRPr lang="da-DK"/>
        </a:p>
      </dgm:t>
    </dgm:pt>
    <dgm:pt modelId="{7EB4491B-D2E5-4060-A0F1-6A7488C2E679}">
      <dgm:prSet/>
      <dgm:spPr/>
      <dgm:t>
        <a:bodyPr/>
        <a:lstStyle/>
        <a:p>
          <a:r>
            <a:rPr lang="en-US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Cøliaki</a:t>
          </a:r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ECDB0A7C-A285-45E8-8791-ACB59D67F471}" cxnId="{690B6FBD-5D78-404F-BA95-8D8A860C0DCA}" type="parTrans">
      <dgm:prSet/>
      <dgm:spPr/>
      <dgm:t>
        <a:bodyPr/>
        <a:lstStyle/>
        <a:p>
          <a:endParaRPr lang="da-DK"/>
        </a:p>
      </dgm:t>
    </dgm:pt>
    <dgm:pt modelId="{2428989D-7BF5-43B5-B525-B28A52DC8B50}" cxnId="{690B6FBD-5D78-404F-BA95-8D8A860C0DCA}" type="sibTrans">
      <dgm:prSet/>
      <dgm:spPr/>
      <dgm:t>
        <a:bodyPr/>
        <a:lstStyle/>
        <a:p>
          <a:endParaRPr lang="da-DK"/>
        </a:p>
      </dgm:t>
    </dgm:pt>
    <dgm:pt modelId="{73D954E2-2608-4EC9-9069-C1D6ED46F918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Colon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irritable</a:t>
          </a:r>
        </a:p>
      </dgm:t>
    </dgm:pt>
    <dgm:pt modelId="{F525DB45-E558-4D0A-81B7-FC3143AB7325}" cxnId="{93FF274F-77A4-4E7C-965B-572F4A844C30}" type="parTrans">
      <dgm:prSet/>
      <dgm:spPr/>
      <dgm:t>
        <a:bodyPr/>
        <a:lstStyle/>
        <a:p>
          <a:endParaRPr lang="da-DK"/>
        </a:p>
      </dgm:t>
    </dgm:pt>
    <dgm:pt modelId="{D16F49AC-6A16-4378-B7C5-0B4FD310316D}" cxnId="{93FF274F-77A4-4E7C-965B-572F4A844C30}" type="sibTrans">
      <dgm:prSet/>
      <dgm:spPr/>
      <dgm:t>
        <a:bodyPr/>
        <a:lstStyle/>
        <a:p>
          <a:endParaRPr lang="da-DK"/>
        </a:p>
      </dgm:t>
    </dgm:pt>
    <dgm:pt modelId="{0350CA62-B799-4B1F-993F-45393DAAA77A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Ileus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E80451C-E61A-4C23-A24F-8D0CFF90BA87}" cxnId="{5929B607-05E9-4C53-86E5-E0265591D87D}" type="parTrans">
      <dgm:prSet/>
      <dgm:spPr/>
      <dgm:t>
        <a:bodyPr/>
        <a:lstStyle/>
        <a:p>
          <a:endParaRPr lang="da-DK"/>
        </a:p>
      </dgm:t>
    </dgm:pt>
    <dgm:pt modelId="{61A081EB-4772-47F1-B85B-3275836B45A6}" cxnId="{5929B607-05E9-4C53-86E5-E0265591D87D}" type="sibTrans">
      <dgm:prSet/>
      <dgm:spPr/>
      <dgm:t>
        <a:bodyPr/>
        <a:lstStyle/>
        <a:p>
          <a:endParaRPr lang="da-DK"/>
        </a:p>
      </dgm:t>
    </dgm:pt>
    <dgm:pt modelId="{5D4A5DF7-06CC-4634-9956-573A970A566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GI blødning  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2D31C8-2034-4F97-B877-429D3A752A72}" cxnId="{E38C8F64-01C8-4AFA-856C-0A6677273AAB}" type="parTrans">
      <dgm:prSet/>
      <dgm:spPr/>
      <dgm:t>
        <a:bodyPr/>
        <a:lstStyle/>
        <a:p>
          <a:endParaRPr lang="da-DK"/>
        </a:p>
      </dgm:t>
    </dgm:pt>
    <dgm:pt modelId="{F9DF92AC-935C-4BEA-AFF8-666F2DDAC5CE}" cxnId="{E38C8F64-01C8-4AFA-856C-0A6677273AAB}" type="sibTrans">
      <dgm:prSet/>
      <dgm:spPr/>
      <dgm:t>
        <a:bodyPr/>
        <a:lstStyle/>
        <a:p>
          <a:endParaRPr lang="da-DK"/>
        </a:p>
      </dgm:t>
    </dgm:pt>
    <dgm:pt modelId="{939A8F7E-5347-4288-8315-6E3C651B0732}" type="pres">
      <dgm:prSet presAssocID="{545E3797-6E49-4D8F-8628-9A80EB461DED}" presName="Name0" presStyleCnt="0">
        <dgm:presLayoutVars>
          <dgm:dir/>
          <dgm:animLvl val="lvl"/>
          <dgm:resizeHandles val="exact"/>
        </dgm:presLayoutVars>
      </dgm:prSet>
      <dgm:spPr/>
    </dgm:pt>
    <dgm:pt modelId="{D245A334-A809-4DD6-B865-8DFE0CC1158B}" type="pres">
      <dgm:prSet presAssocID="{7F8A0A1A-A482-4DB8-B681-A9BA7836654F}" presName="composite" presStyleCnt="0"/>
      <dgm:spPr/>
    </dgm:pt>
    <dgm:pt modelId="{B5B72D9B-A52C-4737-BD26-2FEB4D14D85E}" type="pres">
      <dgm:prSet presAssocID="{7F8A0A1A-A482-4DB8-B681-A9BA7836654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BAF3DE7-0298-4AFA-939E-398C0FF69FD3}" type="pres">
      <dgm:prSet presAssocID="{7F8A0A1A-A482-4DB8-B681-A9BA7836654F}" presName="desTx" presStyleLbl="alignAccFollowNode1" presStyleIdx="0" presStyleCnt="4">
        <dgm:presLayoutVars>
          <dgm:bulletEnabled val="1"/>
        </dgm:presLayoutVars>
      </dgm:prSet>
      <dgm:spPr/>
    </dgm:pt>
    <dgm:pt modelId="{ED65065E-FADA-4EFB-8539-1BAF78C6170D}" type="pres">
      <dgm:prSet presAssocID="{84159A99-8A53-4CF0-92B1-81E51660A4BC}" presName="space" presStyleCnt="0"/>
      <dgm:spPr/>
    </dgm:pt>
    <dgm:pt modelId="{0B39A831-68BB-4CF3-BB7F-A98C7017762A}" type="pres">
      <dgm:prSet presAssocID="{84804843-D936-4A93-9342-CC8FF75C886C}" presName="composite" presStyleCnt="0"/>
      <dgm:spPr/>
    </dgm:pt>
    <dgm:pt modelId="{00E8005D-215F-4333-A4DD-751BBD38E219}" type="pres">
      <dgm:prSet presAssocID="{84804843-D936-4A93-9342-CC8FF75C886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6CC1A41-8E15-4CB7-9C0C-C29015B81059}" type="pres">
      <dgm:prSet presAssocID="{84804843-D936-4A93-9342-CC8FF75C886C}" presName="desTx" presStyleLbl="alignAccFollowNode1" presStyleIdx="1" presStyleCnt="4">
        <dgm:presLayoutVars>
          <dgm:bulletEnabled val="1"/>
        </dgm:presLayoutVars>
      </dgm:prSet>
      <dgm:spPr/>
    </dgm:pt>
    <dgm:pt modelId="{1F2D6105-46CD-46A2-9A25-4A5D5D88BAB4}" type="pres">
      <dgm:prSet presAssocID="{78F66408-4F34-4F54-9333-A79EF0C966A9}" presName="space" presStyleCnt="0"/>
      <dgm:spPr/>
    </dgm:pt>
    <dgm:pt modelId="{DBCE2097-E252-46DB-AAEE-01A80723B3F1}" type="pres">
      <dgm:prSet presAssocID="{D1363A01-A67C-44BB-A6F6-89CACDCB5B8C}" presName="composite" presStyleCnt="0"/>
      <dgm:spPr/>
    </dgm:pt>
    <dgm:pt modelId="{5596FC7F-4AFB-4924-A3DD-97D286ACA8F7}" type="pres">
      <dgm:prSet presAssocID="{D1363A01-A67C-44BB-A6F6-89CACDCB5B8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0A39910-B89F-4C5D-A97C-BA275B52B222}" type="pres">
      <dgm:prSet presAssocID="{D1363A01-A67C-44BB-A6F6-89CACDCB5B8C}" presName="desTx" presStyleLbl="alignAccFollowNode1" presStyleIdx="2" presStyleCnt="4">
        <dgm:presLayoutVars>
          <dgm:bulletEnabled val="1"/>
        </dgm:presLayoutVars>
      </dgm:prSet>
      <dgm:spPr/>
    </dgm:pt>
    <dgm:pt modelId="{666E1CFD-64A2-4AB9-A0DA-FD61CC5779E9}" type="pres">
      <dgm:prSet presAssocID="{33727E0F-13A7-4DB5-AA33-A64B31D72C3A}" presName="space" presStyleCnt="0"/>
      <dgm:spPr/>
    </dgm:pt>
    <dgm:pt modelId="{79E4F8F6-E7B0-4D6E-9FE3-058D4091105E}" type="pres">
      <dgm:prSet presAssocID="{F2C827B1-554D-43A4-8F68-6974860A421E}" presName="composite" presStyleCnt="0"/>
      <dgm:spPr/>
    </dgm:pt>
    <dgm:pt modelId="{70801E21-FCD5-4CC9-9908-71912E688BA8}" type="pres">
      <dgm:prSet presAssocID="{F2C827B1-554D-43A4-8F68-6974860A421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536719-4467-4BA0-A5C9-C6FC7CF726F7}" type="pres">
      <dgm:prSet presAssocID="{F2C827B1-554D-43A4-8F68-6974860A421E}" presName="desTx" presStyleLbl="alignAccFollowNode1" presStyleIdx="3" presStyleCnt="4" custLinFactNeighborX="166">
        <dgm:presLayoutVars>
          <dgm:bulletEnabled val="1"/>
        </dgm:presLayoutVars>
      </dgm:prSet>
      <dgm:spPr/>
    </dgm:pt>
  </dgm:ptLst>
  <dgm:cxnLst>
    <dgm:cxn modelId="{71AD1D01-5BE0-4963-B13F-DD18946FD49E}" srcId="{84804843-D936-4A93-9342-CC8FF75C886C}" destId="{74822428-4C60-4347-BE7A-182C9FA96C9A}" srcOrd="2" destOrd="0" parTransId="{0D884768-9634-4EAB-BDE4-F8285AEE806B}" sibTransId="{9982E265-3950-43C1-8486-87839D0E1545}"/>
    <dgm:cxn modelId="{236D7F01-D5F5-4CC2-93E7-333BBD269A89}" type="presOf" srcId="{CDEC4972-8AE4-40C9-8A6A-534CBF4F9EAF}" destId="{50A39910-B89F-4C5D-A97C-BA275B52B222}" srcOrd="0" destOrd="1" presId="urn:microsoft.com/office/officeart/2005/8/layout/hList1"/>
    <dgm:cxn modelId="{5929B607-05E9-4C53-86E5-E0265591D87D}" srcId="{F2C827B1-554D-43A4-8F68-6974860A421E}" destId="{0350CA62-B799-4B1F-993F-45393DAAA77A}" srcOrd="1" destOrd="0" parTransId="{8E80451C-E61A-4C23-A24F-8D0CFF90BA87}" sibTransId="{61A081EB-4772-47F1-B85B-3275836B45A6}"/>
    <dgm:cxn modelId="{F808081D-FE0A-4B37-B449-4194EE84E29D}" srcId="{545E3797-6E49-4D8F-8628-9A80EB461DED}" destId="{84804843-D936-4A93-9342-CC8FF75C886C}" srcOrd="1" destOrd="0" parTransId="{A85381BA-095B-44DF-8333-80B1829F28B3}" sibTransId="{78F66408-4F34-4F54-9333-A79EF0C966A9}"/>
    <dgm:cxn modelId="{AF5F9724-CD51-450E-8911-187216BDC659}" type="presOf" srcId="{7EB4491B-D2E5-4060-A0F1-6A7488C2E679}" destId="{56CC1A41-8E15-4CB7-9C0C-C29015B81059}" srcOrd="0" destOrd="4" presId="urn:microsoft.com/office/officeart/2005/8/layout/hList1"/>
    <dgm:cxn modelId="{700EC128-8F5A-49CA-A8C7-258D300B6AD6}" type="presOf" srcId="{7430B7DE-D232-4288-976E-70B491355128}" destId="{DBAF3DE7-0298-4AFA-939E-398C0FF69FD3}" srcOrd="0" destOrd="0" presId="urn:microsoft.com/office/officeart/2005/8/layout/hList1"/>
    <dgm:cxn modelId="{2F7BEF32-2655-4C1F-9E4D-8A7F1366E04C}" type="presOf" srcId="{A6CACF88-D425-4E02-A89B-6E75CCF43DC6}" destId="{DBAF3DE7-0298-4AFA-939E-398C0FF69FD3}" srcOrd="0" destOrd="2" presId="urn:microsoft.com/office/officeart/2005/8/layout/hList1"/>
    <dgm:cxn modelId="{CA1D5133-3A88-4051-9B78-4E192100DDC4}" srcId="{D1363A01-A67C-44BB-A6F6-89CACDCB5B8C}" destId="{CDEC4972-8AE4-40C9-8A6A-534CBF4F9EAF}" srcOrd="1" destOrd="0" parTransId="{25357E77-443E-4730-8FD3-63ADFFED521E}" sibTransId="{25D00BCD-3496-4E37-9B34-60D60F693AF6}"/>
    <dgm:cxn modelId="{FAECA538-581F-4B8E-A9E3-1F816E08AEFE}" type="presOf" srcId="{D1363A01-A67C-44BB-A6F6-89CACDCB5B8C}" destId="{5596FC7F-4AFB-4924-A3DD-97D286ACA8F7}" srcOrd="0" destOrd="0" presId="urn:microsoft.com/office/officeart/2005/8/layout/hList1"/>
    <dgm:cxn modelId="{9A4AF13C-2A8D-47D5-BF99-E4A1685D52AC}" type="presOf" srcId="{974AE364-E847-4ED9-A3BA-9AEFD02D9FD8}" destId="{56CC1A41-8E15-4CB7-9C0C-C29015B81059}" srcOrd="0" destOrd="5" presId="urn:microsoft.com/office/officeart/2005/8/layout/hList1"/>
    <dgm:cxn modelId="{141A225B-E296-42FF-A608-472626FB6233}" type="presOf" srcId="{EFD81CFF-F09C-4F92-BCC5-D9BDC242C7A0}" destId="{56CC1A41-8E15-4CB7-9C0C-C29015B81059}" srcOrd="0" destOrd="7" presId="urn:microsoft.com/office/officeart/2005/8/layout/hList1"/>
    <dgm:cxn modelId="{E38C8F64-01C8-4AFA-856C-0A6677273AAB}" srcId="{F2C827B1-554D-43A4-8F68-6974860A421E}" destId="{5D4A5DF7-06CC-4634-9956-573A970A5666}" srcOrd="2" destOrd="0" parTransId="{AC2D31C8-2034-4F97-B877-429D3A752A72}" sibTransId="{F9DF92AC-935C-4BEA-AFF8-666F2DDAC5CE}"/>
    <dgm:cxn modelId="{2DF52A67-7522-43B3-8B4E-0E27DCB24312}" srcId="{545E3797-6E49-4D8F-8628-9A80EB461DED}" destId="{7F8A0A1A-A482-4DB8-B681-A9BA7836654F}" srcOrd="0" destOrd="0" parTransId="{B9309100-D0F5-4ABF-BA8C-82472F854A34}" sibTransId="{84159A99-8A53-4CF0-92B1-81E51660A4BC}"/>
    <dgm:cxn modelId="{518E0249-52C6-44CF-94D6-A95DAD317AD3}" srcId="{84804843-D936-4A93-9342-CC8FF75C886C}" destId="{B269067A-F922-48BD-85B5-57DCBB52B145}" srcOrd="0" destOrd="0" parTransId="{CE31426B-9B7B-40CF-AB88-814E6D0058F1}" sibTransId="{DA1870FC-15D3-4593-8E3D-1004FAA799A0}"/>
    <dgm:cxn modelId="{A283066A-6FAF-483D-8D7B-181343779F6D}" type="presOf" srcId="{FFCEAFE1-2B6A-478E-994F-825BB4204186}" destId="{50A39910-B89F-4C5D-A97C-BA275B52B222}" srcOrd="0" destOrd="0" presId="urn:microsoft.com/office/officeart/2005/8/layout/hList1"/>
    <dgm:cxn modelId="{8A9D4E6D-78D3-40D0-BC66-D3CC5EEBDD3D}" srcId="{84804843-D936-4A93-9342-CC8FF75C886C}" destId="{9E1923D1-4842-4F49-828B-8CAE5D78115E}" srcOrd="9" destOrd="0" parTransId="{ACBB6B38-B70B-4BFF-97D1-3768CE6BF678}" sibTransId="{F895DDD9-01BE-49B7-B6D7-64721D3BC46A}"/>
    <dgm:cxn modelId="{93FF274F-77A4-4E7C-965B-572F4A844C30}" srcId="{84804843-D936-4A93-9342-CC8FF75C886C}" destId="{73D954E2-2608-4EC9-9069-C1D6ED46F918}" srcOrd="6" destOrd="0" parTransId="{F525DB45-E558-4D0A-81B7-FC3143AB7325}" sibTransId="{D16F49AC-6A16-4378-B7C5-0B4FD310316D}"/>
    <dgm:cxn modelId="{B48B846F-207E-454C-A7E4-B3ACE9663EC9}" srcId="{84804843-D936-4A93-9342-CC8FF75C886C}" destId="{2431AB4E-3061-41FD-A371-DE0D5C1FC838}" srcOrd="8" destOrd="0" parTransId="{1ADB14C1-0217-49F1-9C6F-1229EDB5D54E}" sibTransId="{008FB849-F047-461A-A11E-57EC40DEF5F3}"/>
    <dgm:cxn modelId="{D3031950-1267-4D3B-8CB2-7D7A1431F534}" srcId="{84804843-D936-4A93-9342-CC8FF75C886C}" destId="{772995E9-FC97-4BBF-8B07-4C771796C164}" srcOrd="3" destOrd="0" parTransId="{9152CA33-E618-4C76-BCFC-D50FE84C37F8}" sibTransId="{725A70F0-69F3-4EA2-89D8-1A12DB8C7B54}"/>
    <dgm:cxn modelId="{77A6AA50-E037-4A8B-8C59-C796FA8DBBF8}" type="presOf" srcId="{772995E9-FC97-4BBF-8B07-4C771796C164}" destId="{56CC1A41-8E15-4CB7-9C0C-C29015B81059}" srcOrd="0" destOrd="3" presId="urn:microsoft.com/office/officeart/2005/8/layout/hList1"/>
    <dgm:cxn modelId="{942D5673-680C-4C45-8C69-0D8DDEB10B62}" srcId="{7F8A0A1A-A482-4DB8-B681-A9BA7836654F}" destId="{7430B7DE-D232-4288-976E-70B491355128}" srcOrd="0" destOrd="0" parTransId="{EF5C67B0-9F34-47D1-B5D0-F532D6ED2AE0}" sibTransId="{1B8FE1ED-8FA6-4E57-A0CA-422E8AD36DBC}"/>
    <dgm:cxn modelId="{BE68C058-24E0-4BD5-B355-1D418458DC33}" type="presOf" srcId="{545E3797-6E49-4D8F-8628-9A80EB461DED}" destId="{939A8F7E-5347-4288-8315-6E3C651B0732}" srcOrd="0" destOrd="0" presId="urn:microsoft.com/office/officeart/2005/8/layout/hList1"/>
    <dgm:cxn modelId="{3FC1097A-BECA-4377-BCBF-F08A6E4493C3}" srcId="{7F8A0A1A-A482-4DB8-B681-A9BA7836654F}" destId="{BD9180A3-625C-4345-8C15-879F040BAF71}" srcOrd="1" destOrd="0" parTransId="{171B0FC5-198A-47EF-A035-7DB7A21E1C61}" sibTransId="{20E86065-18C6-4F31-8D95-185CF37790A4}"/>
    <dgm:cxn modelId="{D33A1880-8FC8-4459-8D1E-629D34E6F696}" srcId="{545E3797-6E49-4D8F-8628-9A80EB461DED}" destId="{F2C827B1-554D-43A4-8F68-6974860A421E}" srcOrd="3" destOrd="0" parTransId="{C3E70612-6F3A-446B-93DD-95342D8D88EE}" sibTransId="{E6A647FC-8C0F-4DDE-9E03-45025C1E971C}"/>
    <dgm:cxn modelId="{07934D86-59E7-4E7F-B923-7DC7CF36CCDF}" type="presOf" srcId="{BD9180A3-625C-4345-8C15-879F040BAF71}" destId="{DBAF3DE7-0298-4AFA-939E-398C0FF69FD3}" srcOrd="0" destOrd="1" presId="urn:microsoft.com/office/officeart/2005/8/layout/hList1"/>
    <dgm:cxn modelId="{067E4196-BDB8-43A1-B91E-6515BA94D1A6}" srcId="{F2C827B1-554D-43A4-8F68-6974860A421E}" destId="{D9E72313-4235-42F5-8C6F-9BD52DC7FD05}" srcOrd="0" destOrd="0" parTransId="{4B956B14-17A4-41F0-8D69-37142CB5A58F}" sibTransId="{AE04C3DF-975A-4421-90E4-9527C597CBCC}"/>
    <dgm:cxn modelId="{720CA39E-8859-4602-804A-889845D42ED2}" srcId="{84804843-D936-4A93-9342-CC8FF75C886C}" destId="{974AE364-E847-4ED9-A3BA-9AEFD02D9FD8}" srcOrd="5" destOrd="0" parTransId="{AE686D22-34AE-46C9-9FBD-75ABA2BF53F2}" sibTransId="{30574213-7856-4F00-8D9F-D2DF805AA5CD}"/>
    <dgm:cxn modelId="{B079A9A0-87AE-455C-9E65-D62A39517BE1}" srcId="{7F8A0A1A-A482-4DB8-B681-A9BA7836654F}" destId="{A6CACF88-D425-4E02-A89B-6E75CCF43DC6}" srcOrd="2" destOrd="0" parTransId="{F2B986E8-82BC-45DF-94B6-29400FC3769D}" sibTransId="{24941699-FE4C-4371-87C9-0C13AFB822D3}"/>
    <dgm:cxn modelId="{418A07A2-31AE-4D03-ABE8-E23308B9E5F7}" srcId="{84804843-D936-4A93-9342-CC8FF75C886C}" destId="{BAA5CBA8-87F8-4786-823B-B654CE2658C6}" srcOrd="10" destOrd="0" parTransId="{D6BE2A26-A4AB-4223-B6B0-71C146D7C2E2}" sibTransId="{594C3ECC-682F-4BAB-A55C-46C815E66629}"/>
    <dgm:cxn modelId="{BEC8EFA5-E65B-49D8-91A4-535C350F5F24}" type="presOf" srcId="{0350CA62-B799-4B1F-993F-45393DAAA77A}" destId="{0F536719-4467-4BA0-A5C9-C6FC7CF726F7}" srcOrd="0" destOrd="1" presId="urn:microsoft.com/office/officeart/2005/8/layout/hList1"/>
    <dgm:cxn modelId="{5FEBE4AD-A318-445F-A427-DD2C73760668}" type="presOf" srcId="{2431AB4E-3061-41FD-A371-DE0D5C1FC838}" destId="{56CC1A41-8E15-4CB7-9C0C-C29015B81059}" srcOrd="0" destOrd="8" presId="urn:microsoft.com/office/officeart/2005/8/layout/hList1"/>
    <dgm:cxn modelId="{94D125AF-9309-4A36-AFBC-5560DF22918E}" srcId="{84804843-D936-4A93-9342-CC8FF75C886C}" destId="{EFD81CFF-F09C-4F92-BCC5-D9BDC242C7A0}" srcOrd="7" destOrd="0" parTransId="{69966A88-4F0C-45CA-AD12-6B3ADF3224F9}" sibTransId="{3738C1AC-ED40-4F35-95A9-7F88938899DA}"/>
    <dgm:cxn modelId="{E20167B1-37D6-4445-91E5-4F1447CA0E07}" srcId="{D1363A01-A67C-44BB-A6F6-89CACDCB5B8C}" destId="{FFCEAFE1-2B6A-478E-994F-825BB4204186}" srcOrd="0" destOrd="0" parTransId="{D2B38353-6BBF-4ACC-96AF-362624C36665}" sibTransId="{09A40F6B-6F07-4CF2-8D3C-01FB5BE0BE0F}"/>
    <dgm:cxn modelId="{4764B8B8-6AEA-410C-86DC-995938DD4629}" type="presOf" srcId="{0FBAABB2-D917-4790-B8DB-564FBA926F1D}" destId="{56CC1A41-8E15-4CB7-9C0C-C29015B81059}" srcOrd="0" destOrd="1" presId="urn:microsoft.com/office/officeart/2005/8/layout/hList1"/>
    <dgm:cxn modelId="{96359EBC-48FD-4CFF-9D7E-BA470D287C2A}" type="presOf" srcId="{D9E72313-4235-42F5-8C6F-9BD52DC7FD05}" destId="{0F536719-4467-4BA0-A5C9-C6FC7CF726F7}" srcOrd="0" destOrd="0" presId="urn:microsoft.com/office/officeart/2005/8/layout/hList1"/>
    <dgm:cxn modelId="{690B6FBD-5D78-404F-BA95-8D8A860C0DCA}" srcId="{84804843-D936-4A93-9342-CC8FF75C886C}" destId="{7EB4491B-D2E5-4060-A0F1-6A7488C2E679}" srcOrd="4" destOrd="0" parTransId="{ECDB0A7C-A285-45E8-8791-ACB59D67F471}" sibTransId="{2428989D-7BF5-43B5-B525-B28A52DC8B50}"/>
    <dgm:cxn modelId="{456582C2-A206-4753-A4A1-78B64C61CBDB}" type="presOf" srcId="{9E1923D1-4842-4F49-828B-8CAE5D78115E}" destId="{56CC1A41-8E15-4CB7-9C0C-C29015B81059}" srcOrd="0" destOrd="9" presId="urn:microsoft.com/office/officeart/2005/8/layout/hList1"/>
    <dgm:cxn modelId="{3FC35FCC-B13F-497E-B209-57AC2A6DABAF}" type="presOf" srcId="{7F8A0A1A-A482-4DB8-B681-A9BA7836654F}" destId="{B5B72D9B-A52C-4737-BD26-2FEB4D14D85E}" srcOrd="0" destOrd="0" presId="urn:microsoft.com/office/officeart/2005/8/layout/hList1"/>
    <dgm:cxn modelId="{2BBE30D0-054F-4BA3-9FBD-940ED0DDEF0C}" type="presOf" srcId="{73D954E2-2608-4EC9-9069-C1D6ED46F918}" destId="{56CC1A41-8E15-4CB7-9C0C-C29015B81059}" srcOrd="0" destOrd="6" presId="urn:microsoft.com/office/officeart/2005/8/layout/hList1"/>
    <dgm:cxn modelId="{E98CCED3-0609-408A-82A8-EBD98EDD5819}" type="presOf" srcId="{5D4A5DF7-06CC-4634-9956-573A970A5666}" destId="{0F536719-4467-4BA0-A5C9-C6FC7CF726F7}" srcOrd="0" destOrd="2" presId="urn:microsoft.com/office/officeart/2005/8/layout/hList1"/>
    <dgm:cxn modelId="{52760DD5-535F-4682-8EBB-DCC5B12EFE7F}" type="presOf" srcId="{F2C827B1-554D-43A4-8F68-6974860A421E}" destId="{70801E21-FCD5-4CC9-9908-71912E688BA8}" srcOrd="0" destOrd="0" presId="urn:microsoft.com/office/officeart/2005/8/layout/hList1"/>
    <dgm:cxn modelId="{F7AE23E3-E294-40D4-8AD4-F777CE4338E4}" type="presOf" srcId="{B269067A-F922-48BD-85B5-57DCBB52B145}" destId="{56CC1A41-8E15-4CB7-9C0C-C29015B81059}" srcOrd="0" destOrd="0" presId="urn:microsoft.com/office/officeart/2005/8/layout/hList1"/>
    <dgm:cxn modelId="{9718C9E3-16DC-411D-B34F-9DDA5A44C574}" srcId="{84804843-D936-4A93-9342-CC8FF75C886C}" destId="{0FBAABB2-D917-4790-B8DB-564FBA926F1D}" srcOrd="1" destOrd="0" parTransId="{602E2BBD-6BC7-4E74-A9AB-2AB65BEE2EF4}" sibTransId="{BEDC79D9-61A9-4910-BBF6-D6C0955470AE}"/>
    <dgm:cxn modelId="{BB2B51E6-2157-4362-82A0-92D81D5C70EB}" type="presOf" srcId="{BAA5CBA8-87F8-4786-823B-B654CE2658C6}" destId="{56CC1A41-8E15-4CB7-9C0C-C29015B81059}" srcOrd="0" destOrd="10" presId="urn:microsoft.com/office/officeart/2005/8/layout/hList1"/>
    <dgm:cxn modelId="{720E9CE8-3CE5-4084-B8FC-3D03861C5EBF}" type="presOf" srcId="{74822428-4C60-4347-BE7A-182C9FA96C9A}" destId="{56CC1A41-8E15-4CB7-9C0C-C29015B81059}" srcOrd="0" destOrd="2" presId="urn:microsoft.com/office/officeart/2005/8/layout/hList1"/>
    <dgm:cxn modelId="{A6B356E9-0460-469D-9DB1-89603AA2CBC3}" type="presOf" srcId="{11EE5A60-F1F5-4FD6-8A6B-A31E2CE813E1}" destId="{50A39910-B89F-4C5D-A97C-BA275B52B222}" srcOrd="0" destOrd="2" presId="urn:microsoft.com/office/officeart/2005/8/layout/hList1"/>
    <dgm:cxn modelId="{7E0C6EF0-2BF3-4F31-8AEE-3F8D264CC9CC}" srcId="{545E3797-6E49-4D8F-8628-9A80EB461DED}" destId="{D1363A01-A67C-44BB-A6F6-89CACDCB5B8C}" srcOrd="2" destOrd="0" parTransId="{2F7CA8BD-F814-4AD7-A45F-492FC7A57FFE}" sibTransId="{33727E0F-13A7-4DB5-AA33-A64B31D72C3A}"/>
    <dgm:cxn modelId="{ABABC8F5-FE08-4B0E-A573-33AF01CEB29B}" srcId="{D1363A01-A67C-44BB-A6F6-89CACDCB5B8C}" destId="{11EE5A60-F1F5-4FD6-8A6B-A31E2CE813E1}" srcOrd="2" destOrd="0" parTransId="{BA74D0CD-4F50-4CD1-8755-3AD605E5CE9C}" sibTransId="{366900BE-2DB4-41BA-A17F-9B8083A2ADFE}"/>
    <dgm:cxn modelId="{C09692FA-8A29-4BAE-82A0-73E70043E620}" type="presOf" srcId="{84804843-D936-4A93-9342-CC8FF75C886C}" destId="{00E8005D-215F-4333-A4DD-751BBD38E219}" srcOrd="0" destOrd="0" presId="urn:microsoft.com/office/officeart/2005/8/layout/hList1"/>
    <dgm:cxn modelId="{1F698043-F1DF-4776-8278-04D34321C0EF}" type="presParOf" srcId="{939A8F7E-5347-4288-8315-6E3C651B0732}" destId="{D245A334-A809-4DD6-B865-8DFE0CC1158B}" srcOrd="0" destOrd="0" presId="urn:microsoft.com/office/officeart/2005/8/layout/hList1"/>
    <dgm:cxn modelId="{D6FA23CD-9596-4C4C-81F8-3C2DABEEC340}" type="presParOf" srcId="{D245A334-A809-4DD6-B865-8DFE0CC1158B}" destId="{B5B72D9B-A52C-4737-BD26-2FEB4D14D85E}" srcOrd="0" destOrd="0" presId="urn:microsoft.com/office/officeart/2005/8/layout/hList1"/>
    <dgm:cxn modelId="{809B16F5-50B6-4CA8-B0C7-33A81E6DD918}" type="presParOf" srcId="{D245A334-A809-4DD6-B865-8DFE0CC1158B}" destId="{DBAF3DE7-0298-4AFA-939E-398C0FF69FD3}" srcOrd="1" destOrd="0" presId="urn:microsoft.com/office/officeart/2005/8/layout/hList1"/>
    <dgm:cxn modelId="{FA9F54F3-AE52-4056-8E11-9B82DA70F421}" type="presParOf" srcId="{939A8F7E-5347-4288-8315-6E3C651B0732}" destId="{ED65065E-FADA-4EFB-8539-1BAF78C6170D}" srcOrd="1" destOrd="0" presId="urn:microsoft.com/office/officeart/2005/8/layout/hList1"/>
    <dgm:cxn modelId="{F9B80F04-71FA-44C1-809F-E5811816B757}" type="presParOf" srcId="{939A8F7E-5347-4288-8315-6E3C651B0732}" destId="{0B39A831-68BB-4CF3-BB7F-A98C7017762A}" srcOrd="2" destOrd="0" presId="urn:microsoft.com/office/officeart/2005/8/layout/hList1"/>
    <dgm:cxn modelId="{3002F04C-49DB-4803-8DEF-AF72A5D22A99}" type="presParOf" srcId="{0B39A831-68BB-4CF3-BB7F-A98C7017762A}" destId="{00E8005D-215F-4333-A4DD-751BBD38E219}" srcOrd="0" destOrd="0" presId="urn:microsoft.com/office/officeart/2005/8/layout/hList1"/>
    <dgm:cxn modelId="{7A1826D5-3E04-4ECF-B1E4-EC67AC2C7DE6}" type="presParOf" srcId="{0B39A831-68BB-4CF3-BB7F-A98C7017762A}" destId="{56CC1A41-8E15-4CB7-9C0C-C29015B81059}" srcOrd="1" destOrd="0" presId="urn:microsoft.com/office/officeart/2005/8/layout/hList1"/>
    <dgm:cxn modelId="{0D8723E5-9714-4BFF-A9FD-960367FD0C02}" type="presParOf" srcId="{939A8F7E-5347-4288-8315-6E3C651B0732}" destId="{1F2D6105-46CD-46A2-9A25-4A5D5D88BAB4}" srcOrd="3" destOrd="0" presId="urn:microsoft.com/office/officeart/2005/8/layout/hList1"/>
    <dgm:cxn modelId="{A39DB3FD-C3F5-4190-8F01-4214C91CC36D}" type="presParOf" srcId="{939A8F7E-5347-4288-8315-6E3C651B0732}" destId="{DBCE2097-E252-46DB-AAEE-01A80723B3F1}" srcOrd="4" destOrd="0" presId="urn:microsoft.com/office/officeart/2005/8/layout/hList1"/>
    <dgm:cxn modelId="{BE093E32-D057-4F00-A23A-BBA81190DD4D}" type="presParOf" srcId="{DBCE2097-E252-46DB-AAEE-01A80723B3F1}" destId="{5596FC7F-4AFB-4924-A3DD-97D286ACA8F7}" srcOrd="0" destOrd="0" presId="urn:microsoft.com/office/officeart/2005/8/layout/hList1"/>
    <dgm:cxn modelId="{1CAF4751-A785-4F2F-9AD3-D95E5F5E5662}" type="presParOf" srcId="{DBCE2097-E252-46DB-AAEE-01A80723B3F1}" destId="{50A39910-B89F-4C5D-A97C-BA275B52B222}" srcOrd="1" destOrd="0" presId="urn:microsoft.com/office/officeart/2005/8/layout/hList1"/>
    <dgm:cxn modelId="{304FD718-0756-46CB-B11E-6044EC74C729}" type="presParOf" srcId="{939A8F7E-5347-4288-8315-6E3C651B0732}" destId="{666E1CFD-64A2-4AB9-A0DA-FD61CC5779E9}" srcOrd="5" destOrd="0" presId="urn:microsoft.com/office/officeart/2005/8/layout/hList1"/>
    <dgm:cxn modelId="{6782B2E2-E81C-40D7-9DC0-C86CD91D38E7}" type="presParOf" srcId="{939A8F7E-5347-4288-8315-6E3C651B0732}" destId="{79E4F8F6-E7B0-4D6E-9FE3-058D4091105E}" srcOrd="6" destOrd="0" presId="urn:microsoft.com/office/officeart/2005/8/layout/hList1"/>
    <dgm:cxn modelId="{D6E074A9-34C8-40A3-8FC0-6D9893BCA2A7}" type="presParOf" srcId="{79E4F8F6-E7B0-4D6E-9FE3-058D4091105E}" destId="{70801E21-FCD5-4CC9-9908-71912E688BA8}" srcOrd="0" destOrd="0" presId="urn:microsoft.com/office/officeart/2005/8/layout/hList1"/>
    <dgm:cxn modelId="{7B29957A-9FBE-4F7F-A15F-A247C35E876F}" type="presParOf" srcId="{79E4F8F6-E7B0-4D6E-9FE3-058D4091105E}" destId="{0F536719-4467-4BA0-A5C9-C6FC7CF726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72D9B-A52C-4737-BD26-2FEB4D14D85E}">
      <dsp:nvSpPr>
        <dsp:cNvPr id="0" name=""/>
        <dsp:cNvSpPr/>
      </dsp:nvSpPr>
      <dsp:spPr>
        <a:xfrm>
          <a:off x="3953" y="71936"/>
          <a:ext cx="2377306" cy="6607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Sygdomme i øvre GI</a:t>
          </a:r>
          <a:endParaRPr lang="en-US" sz="1900" kern="1200"/>
        </a:p>
      </dsp:txBody>
      <dsp:txXfrm>
        <a:off x="3953" y="71936"/>
        <a:ext cx="2377306" cy="660746"/>
      </dsp:txXfrm>
    </dsp:sp>
    <dsp:sp modelId="{DBAF3DE7-0298-4AFA-939E-398C0FF69FD3}">
      <dsp:nvSpPr>
        <dsp:cNvPr id="0" name=""/>
        <dsp:cNvSpPr/>
      </dsp:nvSpPr>
      <dsp:spPr>
        <a:xfrm>
          <a:off x="3953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Dyspepsi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Gastroeosophageal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refluxsyndrom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(GERD)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Ulcus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ventriculi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et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duodeni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3" y="732683"/>
        <a:ext cx="2377306" cy="3989857"/>
      </dsp:txXfrm>
    </dsp:sp>
    <dsp:sp modelId="{00E8005D-215F-4333-A4DD-751BBD38E219}">
      <dsp:nvSpPr>
        <dsp:cNvPr id="0" name=""/>
        <dsp:cNvSpPr/>
      </dsp:nvSpPr>
      <dsp:spPr>
        <a:xfrm>
          <a:off x="2714082" y="71936"/>
          <a:ext cx="2377306" cy="660746"/>
        </a:xfrm>
        <a:prstGeom prst="rect">
          <a:avLst/>
        </a:prstGeom>
        <a:solidFill>
          <a:schemeClr val="accent5">
            <a:hueOff val="-4673100"/>
            <a:satOff val="6871"/>
            <a:lumOff val="5882"/>
            <a:alphaOff val="0"/>
          </a:schemeClr>
        </a:solidFill>
        <a:ln w="12700" cap="flat" cmpd="sng" algn="ctr">
          <a:solidFill>
            <a:schemeClr val="accent5">
              <a:hueOff val="-4673100"/>
              <a:satOff val="6871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Sygdomme i nedre GI </a:t>
          </a:r>
          <a:endParaRPr lang="en-US" sz="1900" kern="1200"/>
        </a:p>
      </dsp:txBody>
      <dsp:txXfrm>
        <a:off x="2714082" y="71936"/>
        <a:ext cx="2377306" cy="660746"/>
      </dsp:txXfrm>
    </dsp:sp>
    <dsp:sp modelId="{56CC1A41-8E15-4CB7-9C0C-C29015B81059}">
      <dsp:nvSpPr>
        <dsp:cNvPr id="0" name=""/>
        <dsp:cNvSpPr/>
      </dsp:nvSpPr>
      <dsp:spPr>
        <a:xfrm>
          <a:off x="2714082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701633"/>
              <a:satOff val="88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Diaré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Obstipation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Malabsorption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Laktoseintolerans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Cøliaki</a:t>
          </a: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Kronisk inflammatorisk tarmsygdom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Colon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irritable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Diverticulosis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coli 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Hernier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da-DK" sz="1900" kern="1200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Hæmorider </a:t>
          </a:r>
          <a:endParaRPr lang="da-DK" sz="1900" kern="1200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Perianal </a:t>
          </a: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abces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2714082" y="732683"/>
        <a:ext cx="2377306" cy="3989857"/>
      </dsp:txXfrm>
    </dsp:sp>
    <dsp:sp modelId="{5596FC7F-4AFB-4924-A3DD-97D286ACA8F7}">
      <dsp:nvSpPr>
        <dsp:cNvPr id="0" name=""/>
        <dsp:cNvSpPr/>
      </dsp:nvSpPr>
      <dsp:spPr>
        <a:xfrm>
          <a:off x="5424211" y="71936"/>
          <a:ext cx="2377306" cy="660746"/>
        </a:xfrm>
        <a:prstGeom prst="rect">
          <a:avLst/>
        </a:prstGeom>
        <a:solidFill>
          <a:schemeClr val="accent5">
            <a:hueOff val="-9346199"/>
            <a:satOff val="13742"/>
            <a:lumOff val="11765"/>
            <a:alphaOff val="0"/>
          </a:schemeClr>
        </a:solidFill>
        <a:ln w="12700" cap="flat" cmpd="sng" algn="ctr">
          <a:solidFill>
            <a:schemeClr val="accent5">
              <a:hueOff val="-9346199"/>
              <a:satOff val="13742"/>
              <a:lumOff val="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Cancer i GI</a:t>
          </a:r>
          <a:endParaRPr lang="en-US" sz="1900" kern="1200" dirty="0"/>
        </a:p>
      </dsp:txBody>
      <dsp:txXfrm>
        <a:off x="5424211" y="71936"/>
        <a:ext cx="2377306" cy="660746"/>
      </dsp:txXfrm>
    </dsp:sp>
    <dsp:sp modelId="{50A39910-B89F-4C5D-A97C-BA275B52B222}">
      <dsp:nvSpPr>
        <dsp:cNvPr id="0" name=""/>
        <dsp:cNvSpPr/>
      </dsp:nvSpPr>
      <dsp:spPr>
        <a:xfrm>
          <a:off x="5424211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403265"/>
              <a:satOff val="17701"/>
              <a:lumOff val="2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Tumor i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eosophagus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Cancer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ventrikuli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Kolorektal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cancer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24211" y="732683"/>
        <a:ext cx="2377306" cy="3989857"/>
      </dsp:txXfrm>
    </dsp:sp>
    <dsp:sp modelId="{70801E21-FCD5-4CC9-9908-71912E688BA8}">
      <dsp:nvSpPr>
        <dsp:cNvPr id="0" name=""/>
        <dsp:cNvSpPr/>
      </dsp:nvSpPr>
      <dsp:spPr>
        <a:xfrm>
          <a:off x="8134340" y="71936"/>
          <a:ext cx="2377306" cy="660746"/>
        </a:xfrm>
        <a:prstGeom prst="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Akut abdomen</a:t>
          </a:r>
          <a:endParaRPr lang="en-US" sz="1900" kern="1200"/>
        </a:p>
      </dsp:txBody>
      <dsp:txXfrm>
        <a:off x="8134340" y="71936"/>
        <a:ext cx="2377306" cy="660746"/>
      </dsp:txXfrm>
    </dsp:sp>
    <dsp:sp modelId="{0F536719-4467-4BA0-A5C9-C6FC7CF726F7}">
      <dsp:nvSpPr>
        <dsp:cNvPr id="0" name=""/>
        <dsp:cNvSpPr/>
      </dsp:nvSpPr>
      <dsp:spPr>
        <a:xfrm>
          <a:off x="8138286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Appendicit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Ileus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GI blødning  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38286" y="732683"/>
        <a:ext cx="2377306" cy="3989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CF3184C-A1EC-486C-9AD3-9C15C6B6859A}" type="datetimeFigureOut">
              <a:rPr lang="da-DK" smtClean="0"/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Grad a, b, og c </a:t>
            </a:r>
            <a:r>
              <a:rPr lang="da-DK" dirty="0" err="1"/>
              <a:t>øsofagit</a:t>
            </a:r>
            <a:endParaRPr lang="da-DK" dirty="0"/>
          </a:p>
          <a:p>
            <a:r>
              <a:rPr lang="da-DK" dirty="0"/>
              <a:t>Ændringer i slimhindens udseende og struktur Rødlig/laks-farvet slimhinde i stedet for normal bleg slimhinde Uregelmæssig overflade struktur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Obs forskel mellem antacida og PPI </a:t>
            </a:r>
            <a:endParaRPr lang="da-DK" dirty="0"/>
          </a:p>
          <a:p>
            <a:r>
              <a:rPr lang="da-DK" dirty="0" err="1"/>
              <a:t>Fundoplication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vinklen mellem ventriklen/</a:t>
            </a:r>
            <a:r>
              <a:rPr lang="da-DK" dirty="0" err="1">
                <a:sym typeface="Wingdings" panose="05000000000000000000" pitchFamily="2" charset="2"/>
              </a:rPr>
              <a:t>øsofagus</a:t>
            </a:r>
            <a:r>
              <a:rPr lang="da-DK" dirty="0">
                <a:sym typeface="Wingdings" panose="05000000000000000000" pitchFamily="2" charset="2"/>
              </a:rPr>
              <a:t> ændres, og </a:t>
            </a:r>
            <a:r>
              <a:rPr lang="da-DK" dirty="0" err="1">
                <a:sym typeface="Wingdings" panose="05000000000000000000" pitchFamily="2" charset="2"/>
              </a:rPr>
              <a:t>sfinkterfunktion</a:t>
            </a:r>
            <a:r>
              <a:rPr lang="da-DK" dirty="0">
                <a:sym typeface="Wingdings" panose="05000000000000000000" pitchFamily="2" charset="2"/>
              </a:rPr>
              <a:t> bedres dermed.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Billede af </a:t>
            </a:r>
            <a:r>
              <a:rPr lang="da-DK" dirty="0" err="1"/>
              <a:t>Barrets</a:t>
            </a:r>
            <a:r>
              <a:rPr lang="da-DK" dirty="0"/>
              <a:t> på næste slide </a:t>
            </a:r>
            <a:endParaRPr lang="da-DK" dirty="0"/>
          </a:p>
          <a:p>
            <a:r>
              <a:rPr lang="da-DK" dirty="0" err="1"/>
              <a:t>Pledeepitel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cylinderepithel</a:t>
            </a:r>
            <a:r>
              <a:rPr lang="da-DK" dirty="0">
                <a:sym typeface="Wingdings" panose="05000000000000000000" pitchFamily="2" charset="2"/>
              </a:rPr>
              <a:t>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Altså </a:t>
            </a:r>
            <a:r>
              <a:rPr lang="da-DK" dirty="0" err="1"/>
              <a:t>physiologisk</a:t>
            </a:r>
            <a:r>
              <a:rPr lang="da-DK" dirty="0"/>
              <a:t> stress!</a:t>
            </a:r>
            <a:endParaRPr lang="da-DK" dirty="0"/>
          </a:p>
          <a:p>
            <a:endParaRPr lang="da-DK" dirty="0"/>
          </a:p>
          <a:p>
            <a:r>
              <a:rPr lang="da-DK" b="1" dirty="0">
                <a:solidFill>
                  <a:srgbClr val="ABB2BF"/>
                </a:solidFill>
                <a:effectLst/>
              </a:rPr>
              <a:t>**</a:t>
            </a:r>
            <a:r>
              <a:rPr lang="da-DK" b="1" dirty="0">
                <a:effectLst/>
              </a:rPr>
              <a:t>C13-urinstoftest (pusteprøve)</a:t>
            </a:r>
            <a:r>
              <a:rPr lang="da-DK" b="1" dirty="0">
                <a:solidFill>
                  <a:srgbClr val="ABB2BF"/>
                </a:solidFill>
                <a:effectLst/>
              </a:rPr>
              <a:t>**</a:t>
            </a:r>
            <a:r>
              <a:rPr lang="da-DK" dirty="0"/>
              <a:t> 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da-DK" dirty="0"/>
              <a:t>Baseres på H. </a:t>
            </a:r>
            <a:r>
              <a:rPr lang="da-DK" dirty="0" err="1"/>
              <a:t>pyloris</a:t>
            </a:r>
            <a:r>
              <a:rPr lang="da-DK" dirty="0"/>
              <a:t> evne til at producere enzymet </a:t>
            </a:r>
            <a:r>
              <a:rPr lang="da-DK" dirty="0" err="1"/>
              <a:t>urease</a:t>
            </a:r>
            <a:r>
              <a:rPr lang="da-DK" dirty="0"/>
              <a:t>.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da-DK" dirty="0" err="1"/>
              <a:t>Urease</a:t>
            </a:r>
            <a:r>
              <a:rPr lang="da-DK" dirty="0"/>
              <a:t> nedbryder </a:t>
            </a:r>
            <a:r>
              <a:rPr lang="da-DK" dirty="0" err="1"/>
              <a:t>urea</a:t>
            </a:r>
            <a:r>
              <a:rPr lang="da-DK" dirty="0"/>
              <a:t> til ammoniak og CO2</a:t>
            </a:r>
            <a:endParaRPr lang="da-DK" dirty="0"/>
          </a:p>
          <a:p>
            <a:endParaRPr lang="da-DK" dirty="0"/>
          </a:p>
          <a:p>
            <a:r>
              <a:rPr lang="da-DK" dirty="0">
                <a:solidFill>
                  <a:srgbClr val="ABB2BF"/>
                </a:solidFill>
                <a:effectLst/>
              </a:rPr>
              <a:t>-</a:t>
            </a:r>
            <a:r>
              <a:rPr lang="en-US" altLang="da-DK" dirty="0">
                <a:solidFill>
                  <a:srgbClr val="ABB2BF"/>
                </a:solidFill>
                <a:effectLst/>
              </a:rPr>
              <a:t> </a:t>
            </a:r>
            <a:r>
              <a:rPr lang="da-DK" dirty="0"/>
              <a:t>Patienten faster i 6 timer 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en-US" altLang="da-DK" dirty="0"/>
              <a:t>- </a:t>
            </a:r>
            <a:r>
              <a:rPr lang="da-DK" dirty="0"/>
              <a:t>Indtager C13-mærket </a:t>
            </a:r>
            <a:r>
              <a:rPr lang="da-DK" dirty="0" err="1"/>
              <a:t>urea</a:t>
            </a:r>
            <a:r>
              <a:rPr lang="da-DK" dirty="0"/>
              <a:t> 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en-US" altLang="da-DK" dirty="0"/>
              <a:t>    - </a:t>
            </a:r>
            <a:r>
              <a:rPr lang="da-DK" dirty="0"/>
              <a:t>Ved tilstedeværelse af H. </a:t>
            </a:r>
            <a:r>
              <a:rPr lang="da-DK" dirty="0" err="1"/>
              <a:t>pylori</a:t>
            </a:r>
            <a:r>
              <a:rPr lang="da-DK" dirty="0"/>
              <a:t>: </a:t>
            </a:r>
            <a:r>
              <a:rPr lang="da-DK" dirty="0">
                <a:solidFill>
                  <a:srgbClr val="ABB2BF"/>
                </a:solidFill>
                <a:effectLst/>
              </a:rPr>
              <a:t>-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en-US" altLang="da-DK" dirty="0" err="1"/>
              <a:t>        - </a:t>
            </a:r>
            <a:r>
              <a:rPr lang="da-DK" dirty="0" err="1"/>
              <a:t>Urease</a:t>
            </a:r>
            <a:r>
              <a:rPr lang="da-DK" dirty="0"/>
              <a:t> nedbryder det mærkede </a:t>
            </a:r>
            <a:r>
              <a:rPr lang="da-DK" dirty="0" err="1"/>
              <a:t>urea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 </a:t>
            </a:r>
            <a:r>
              <a:rPr lang="en-US" altLang="da-DK" dirty="0"/>
              <a:t>       - D</a:t>
            </a:r>
            <a:r>
              <a:rPr lang="da-DK" dirty="0"/>
              <a:t>er frigives C13-mærket CO2 </a:t>
            </a:r>
            <a:r>
              <a:rPr lang="da-DK" dirty="0">
                <a:solidFill>
                  <a:srgbClr val="ABB2BF"/>
                </a:solidFill>
                <a:effectLst/>
              </a:rPr>
              <a:t>-</a:t>
            </a:r>
            <a:r>
              <a:rPr lang="da-DK" dirty="0"/>
              <a:t> Dette kan måles i udåndingsluften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Vi tager blødende mavesår senere…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Vi tager blødende mavesår senere…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**Hvad skal 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 fysser 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være særligt opmærksom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på?**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NSAID behandling postoperativt - øger risiko for ulcus markant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Alder &gt;65 år - yderligere risikofaktor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Manglende profylaktisk behandling med PPI?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**Vigtige spørgsmål:**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Tager hun fortsat smertestillende medicin? Hvilken type?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Har hun mavesmerter? Karakteristika?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Har hun andre symptomer? (kvalme, appetitændring)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Har hun tegn på komplikationer? (eks. sort afføring)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**Handling:**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Ved mistanke om ulcus: Henvis til egen læge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Ved tegn på komplikationer (sort afføring, svære smerter): Akut lægekontakt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Vurder behov for pause/tilpasning af træning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Diskuter med Birthe om sufficient smertedækning på mere mavevenlig måde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**Hvad skal 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 fysser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være særligt opmærksom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på?**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NSAID behandling postoperativt - øger risiko for ulcus markant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Alder &gt;65 år - yderligere risikofaktor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Manglende profylaktisk behandling med PPI?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**Vigtige spørgsmål:**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Tager hun fortsat smertestillende medicin? Hvilken type?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Har hun mavesmerter? Karakteristika?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Har hun andre symptomer? (kvalme, appetitændring)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Har hun tegn på komplikationer? (eks. sort afføring)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**Handling:**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Ved mistanke om ulcus: Henvis til egen læge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Ved tegn på komplikationer (sort afføring, svære smerter): Akut lægekontakt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Vurder behov for pause/tilpasning af træning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Diskuter med Birthe om sufficient smertedækning på mere mavevenlig måde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Oftest forårsaget af forstyrrelser i vand og elektrolytabsorptionen.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Flere typer </a:t>
            </a:r>
            <a:r>
              <a:rPr lang="da-DK" dirty="0" err="1"/>
              <a:t>laksantia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Nogle får fast </a:t>
            </a:r>
            <a:r>
              <a:rPr lang="da-DK" dirty="0" err="1"/>
              <a:t>laksantia</a:t>
            </a:r>
            <a:r>
              <a:rPr lang="da-DK" dirty="0"/>
              <a:t> (fx ved fast </a:t>
            </a:r>
            <a:r>
              <a:rPr lang="da-DK" dirty="0" err="1"/>
              <a:t>morfika</a:t>
            </a:r>
            <a:r>
              <a:rPr lang="da-DK" dirty="0"/>
              <a:t>)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i="0" dirty="0"/>
              <a:t>Man må godt spise ost og smør (indeholder lidt eller ingen laktose)</a:t>
            </a:r>
            <a:endParaRPr lang="da-DK" i="0" dirty="0"/>
          </a:p>
          <a:p>
            <a:pPr>
              <a:lnSpc>
                <a:spcPct val="150000"/>
              </a:lnSpc>
            </a:pPr>
            <a:r>
              <a:rPr lang="da-DK" i="0" dirty="0"/>
              <a:t>Laktaseholdige kapsler kan købes i håndkøb på apoteker</a:t>
            </a:r>
            <a:endParaRPr lang="da-DK" i="0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 kan også forsøge forskellige diæter – fx antiinflammatorisk kost. </a:t>
            </a:r>
            <a:endParaRPr lang="da-DK" dirty="0"/>
          </a:p>
          <a:p>
            <a:r>
              <a:rPr lang="da-DK" dirty="0"/>
              <a:t>Alkohol og rygning bør undgås </a:t>
            </a:r>
            <a:endParaRPr lang="da-DK" dirty="0"/>
          </a:p>
          <a:p>
            <a:r>
              <a:rPr lang="da-DK" dirty="0"/>
              <a:t>De kan også få manifestationer uden for tarmsystemet som fx sår i huden eller </a:t>
            </a:r>
            <a:r>
              <a:rPr lang="da-DK" dirty="0" err="1"/>
              <a:t>ulcerationer</a:t>
            </a:r>
            <a:r>
              <a:rPr lang="da-DK" dirty="0"/>
              <a:t> i tandkød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i med på forskellen mellem infektion og inflammation?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Obs forskel på </a:t>
            </a:r>
            <a:r>
              <a:rPr lang="da-DK" dirty="0" err="1"/>
              <a:t>divertikler</a:t>
            </a:r>
            <a:r>
              <a:rPr lang="da-DK" dirty="0"/>
              <a:t> og </a:t>
            </a:r>
            <a:r>
              <a:rPr lang="da-DK" dirty="0" err="1"/>
              <a:t>diverticulitis</a:t>
            </a:r>
            <a:r>
              <a:rPr lang="da-DK" dirty="0"/>
              <a:t> !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det kan reponeres = ikke akut </a:t>
            </a:r>
            <a:endParaRPr lang="da-DK" dirty="0"/>
          </a:p>
          <a:p>
            <a:r>
              <a:rPr lang="da-DK" dirty="0" err="1"/>
              <a:t>Inguinalhernie</a:t>
            </a:r>
            <a:r>
              <a:rPr lang="da-DK" dirty="0"/>
              <a:t> skal undersøges gennem </a:t>
            </a:r>
            <a:r>
              <a:rPr lang="da-DK" dirty="0" err="1"/>
              <a:t>inguinalkanalen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Evt. nævn </a:t>
            </a:r>
            <a:r>
              <a:rPr lang="da-DK" dirty="0" err="1"/>
              <a:t>rectusdiastase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Alarmsymptom = blod i afføring – dog med forbehold! Det er oftest bare hæmorider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Søg læge for vurdering…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Hyppigste årsag til frisk blødning per </a:t>
            </a:r>
            <a:r>
              <a:rPr lang="da-DK" dirty="0" err="1"/>
              <a:t>rectum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der kan opereres, så gør man det… </a:t>
            </a:r>
            <a:endParaRPr lang="da-DK" dirty="0"/>
          </a:p>
          <a:p>
            <a:r>
              <a:rPr lang="da-DK" dirty="0"/>
              <a:t>Ca. 500 tilfælde årligt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Skal vi lige repetere B-symptomerne? Dem skal i kunne.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Generelt altid OP hvis muligt og canceren ikke er spredt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Obs på uspecifikke </a:t>
            </a:r>
            <a:r>
              <a:rPr lang="da-DK" dirty="0" err="1"/>
              <a:t>symp</a:t>
            </a:r>
            <a:r>
              <a:rPr lang="da-DK" dirty="0"/>
              <a:t>. hos ældre! Screen med B-symptomer.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Fortæl om case fra FAM med nedsat AT og tarmiskæmi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Gennemgå GI systemet på tavle MED de studerende inden </a:t>
            </a:r>
            <a:r>
              <a:rPr lang="da-DK" dirty="0" err="1"/>
              <a:t>vido</a:t>
            </a:r>
            <a:r>
              <a:rPr lang="da-DK" dirty="0"/>
              <a:t>. Hvad kan de huske. </a:t>
            </a:r>
            <a:endParaRPr lang="da-DK" dirty="0"/>
          </a:p>
          <a:p>
            <a:endParaRPr lang="da-DK" dirty="0"/>
          </a:p>
          <a:p>
            <a:r>
              <a:rPr lang="da-DK" dirty="0"/>
              <a:t>GI er grundlæggende et langt rør, og kan således ses som værende en del af vores eksterne miljø. Makro og </a:t>
            </a:r>
            <a:r>
              <a:rPr lang="da-DK" dirty="0" err="1"/>
              <a:t>mikronutrienter</a:t>
            </a:r>
            <a:r>
              <a:rPr lang="da-DK" dirty="0"/>
              <a:t> skal over cellemembraner, før de er en del af vores krop.</a:t>
            </a:r>
            <a:endParaRPr lang="da-DK" dirty="0"/>
          </a:p>
          <a:p>
            <a:r>
              <a:rPr lang="da-DK" dirty="0"/>
              <a:t>Hvorfor er tyndtarmen så lang og </a:t>
            </a:r>
            <a:r>
              <a:rPr lang="da-DK" dirty="0" err="1"/>
              <a:t>konvulutet</a:t>
            </a:r>
            <a:r>
              <a:rPr lang="en-US" altLang="da-DK" dirty="0" err="1"/>
              <a:t>/snørklet</a:t>
            </a:r>
            <a:r>
              <a:rPr lang="da-DK" dirty="0"/>
              <a:t> -&gt; kæmpe overfladeareal til absorption (specielt da tyndtarmen er er fyldt med </a:t>
            </a:r>
            <a:r>
              <a:rPr lang="da-DK" dirty="0" err="1"/>
              <a:t>vili</a:t>
            </a:r>
            <a:r>
              <a:rPr lang="da-DK" dirty="0"/>
              <a:t>, der yderligere øger arealet)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må i godt have en forståelse for…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kan være meget svært at stabilisere blødning fra </a:t>
            </a:r>
            <a:r>
              <a:rPr lang="da-DK" dirty="0" err="1"/>
              <a:t>varice</a:t>
            </a:r>
            <a:r>
              <a:rPr lang="da-DK" dirty="0"/>
              <a:t> – har i set </a:t>
            </a:r>
            <a:r>
              <a:rPr lang="da-DK" dirty="0" err="1"/>
              <a:t>variceblødning</a:t>
            </a:r>
            <a:r>
              <a:rPr lang="da-DK" dirty="0"/>
              <a:t> fra ben? </a:t>
            </a:r>
            <a:endParaRPr lang="da-DK" dirty="0"/>
          </a:p>
          <a:p>
            <a:r>
              <a:rPr lang="da-DK" dirty="0"/>
              <a:t>Forestil jer en større </a:t>
            </a:r>
            <a:r>
              <a:rPr lang="da-DK" dirty="0" err="1"/>
              <a:t>varice</a:t>
            </a:r>
            <a:r>
              <a:rPr lang="da-DK" dirty="0"/>
              <a:t> hvor man ikke kan komprimere – det pisser bare ud…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Vi snakker om cirrose næste gang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Tyndtarmens overfladeareal er omkring 200-300 m² pga. folder, </a:t>
            </a:r>
            <a:r>
              <a:rPr lang="da-DK" dirty="0" err="1"/>
              <a:t>villi</a:t>
            </a:r>
            <a:r>
              <a:rPr lang="da-DK" dirty="0"/>
              <a:t> og </a:t>
            </a:r>
            <a:r>
              <a:rPr lang="da-DK" dirty="0" err="1"/>
              <a:t>mikrovilli</a:t>
            </a:r>
            <a:endParaRPr lang="da-DK" dirty="0"/>
          </a:p>
          <a:p>
            <a:r>
              <a:rPr lang="da-DK" dirty="0"/>
              <a:t>Tyktarmen producerer 0,5-2 liter gas i døgnet</a:t>
            </a:r>
            <a:endParaRPr lang="da-DK" dirty="0"/>
          </a:p>
          <a:p>
            <a:r>
              <a:rPr lang="da-DK" dirty="0"/>
              <a:t>Mave-tarm-kanalen indeholder ca. 100 billioner bakterier - 10 gange flere end kroppens celler. ”Vi” består altså mere af bakterier, end af vores egne celler. Tilsammen udgør de en integreret superorganisme. PS 1 billion = 1000 milliarder</a:t>
            </a:r>
            <a:endParaRPr lang="da-DK" dirty="0"/>
          </a:p>
          <a:p>
            <a:r>
              <a:rPr lang="da-DK" dirty="0"/>
              <a:t>Der er flere nerveceller i tarmen end i rygmarven (det </a:t>
            </a:r>
            <a:r>
              <a:rPr lang="da-DK" dirty="0" err="1"/>
              <a:t>enteriske</a:t>
            </a:r>
            <a:r>
              <a:rPr lang="da-DK" dirty="0"/>
              <a:t> nervesystem kaldes ofte "den anden hjerne")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Kan skyldes mange forskellige sygdomme. </a:t>
            </a:r>
            <a:endParaRPr lang="da-DK" dirty="0"/>
          </a:p>
          <a:p>
            <a:r>
              <a:rPr lang="da-DK" dirty="0"/>
              <a:t>Hyppigt symptom</a:t>
            </a:r>
            <a:r>
              <a:rPr lang="en-US" altLang="da-DK" dirty="0"/>
              <a:t>kompleks</a:t>
            </a:r>
            <a:r>
              <a:rPr lang="da-DK" dirty="0"/>
              <a:t>.</a:t>
            </a:r>
            <a:endParaRPr lang="da-DK" dirty="0"/>
          </a:p>
          <a:p>
            <a:r>
              <a:rPr lang="da-DK" dirty="0"/>
              <a:t>Oftest ufarligt</a:t>
            </a:r>
            <a:endParaRPr lang="da-DK" dirty="0"/>
          </a:p>
          <a:p>
            <a:endParaRPr lang="da-DK" dirty="0"/>
          </a:p>
          <a:p>
            <a:r>
              <a:rPr lang="da-DK" dirty="0"/>
              <a:t>Vedvarende eller recidiverende smerter eller ubehag, der er lokaliseret til midt i øvre del af abdomen (epigastriet)</a:t>
            </a:r>
            <a:endParaRPr lang="da-DK" dirty="0"/>
          </a:p>
          <a:p>
            <a:r>
              <a:rPr lang="en-US" altLang="da-DK" dirty="0"/>
              <a:t>u</a:t>
            </a:r>
            <a:r>
              <a:rPr lang="da-DK" dirty="0"/>
              <a:t>behaget eller smerterne kan ledsages af tidlig mæthedsfølelse, oppustethed, kvalme, opkastninger, sure opstød og halsbrand</a:t>
            </a:r>
            <a:endParaRPr lang="da-DK" dirty="0"/>
          </a:p>
          <a:p>
            <a:r>
              <a:rPr lang="da-DK" dirty="0"/>
              <a:t>Når sure opstød og halsbrand er hovedgenen, klassificeres tilstanden som gastroøsofageal reflukssygdom </a:t>
            </a:r>
            <a:endParaRPr lang="en-US" alt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>
                <a:sym typeface="+mn-ea"/>
              </a:rPr>
              <a:t>Kan skyldes mange forskellige sygdomme. </a:t>
            </a:r>
            <a:endParaRPr lang="da-DK" dirty="0"/>
          </a:p>
          <a:p>
            <a:r>
              <a:rPr lang="da-DK" dirty="0">
                <a:sym typeface="+mn-ea"/>
              </a:rPr>
              <a:t>Hyppigt symptom</a:t>
            </a:r>
            <a:r>
              <a:rPr lang="en-US" altLang="da-DK" dirty="0">
                <a:sym typeface="+mn-ea"/>
              </a:rPr>
              <a:t>kompleks</a:t>
            </a:r>
            <a:r>
              <a:rPr lang="da-DK" dirty="0">
                <a:sym typeface="+mn-ea"/>
              </a:rPr>
              <a:t>.</a:t>
            </a:r>
            <a:endParaRPr lang="da-DK" dirty="0"/>
          </a:p>
          <a:p>
            <a:r>
              <a:rPr lang="da-DK" dirty="0">
                <a:sym typeface="+mn-ea"/>
              </a:rPr>
              <a:t>Oftest ufarligt</a:t>
            </a:r>
            <a:endParaRPr lang="da-DK" dirty="0"/>
          </a:p>
          <a:p>
            <a:endParaRPr lang="da-DK" dirty="0"/>
          </a:p>
          <a:p>
            <a:r>
              <a:rPr lang="da-DK" dirty="0">
                <a:sym typeface="+mn-ea"/>
              </a:rPr>
              <a:t>Vedvarende eller recidiverende smerter eller ubehag, der er lokaliseret til midt i øvre del af abdomen (epigastriet)</a:t>
            </a:r>
            <a:endParaRPr lang="da-DK" dirty="0"/>
          </a:p>
          <a:p>
            <a:r>
              <a:rPr lang="en-US" altLang="da-DK" dirty="0">
                <a:sym typeface="+mn-ea"/>
              </a:rPr>
              <a:t>u</a:t>
            </a:r>
            <a:r>
              <a:rPr lang="da-DK" dirty="0">
                <a:sym typeface="+mn-ea"/>
              </a:rPr>
              <a:t>behaget eller smerterne kan ledsages af tidlig mæthedsfølelse, oppustethed, kvalme, opkastninger, sure opstød og halsbrand</a:t>
            </a:r>
            <a:endParaRPr lang="da-DK" dirty="0"/>
          </a:p>
          <a:p>
            <a:r>
              <a:rPr lang="da-DK" dirty="0">
                <a:sym typeface="+mn-ea"/>
              </a:rPr>
              <a:t>Når sure opstød og halsbrand er hovedgenen, klassificeres tilstanden som gastroøsofageal reflukssygdom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Fordi det er </a:t>
            </a:r>
            <a:r>
              <a:rPr lang="da-DK" dirty="0" err="1"/>
              <a:t>uspeficikt</a:t>
            </a:r>
            <a:r>
              <a:rPr lang="da-DK" dirty="0"/>
              <a:t> symptom! Kan dække over mange ting. Risiko for alvorlig sygdom stiger med alder. 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Normal beskyttelse mod refluks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Nedre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øsofagus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sphincter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(LES)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Hviletonus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10-30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mmHg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Relaxerer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ved synkning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Kontraherer efter passage af fødebolus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Diafragmas klemmeeffekt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Øsofagus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 motorik og </a:t>
            </a:r>
            <a:r>
              <a:rPr lang="da-DK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clearance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da-DK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a-DK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Spyts neutraliserende effekt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088" y="446757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stylek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0635" y="471336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635" y="1778928"/>
            <a:ext cx="10691265" cy="418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69448" y="6483566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4088" y="6483566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2" y="6483566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00100" y="3024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0100" y="6405164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hyperlink" Target="https://www.youtube.com/watch?v=ertFgdZe1JE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hyperlink" Target="https://www.youtube.com/watch?v=DrEZ0V_GKI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outube.com/watch?v=zSXgoYdHotw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hyperlink" Target="https://www.youtube.com/watch?v=h4WXMjhoUB4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dvalgte piller og tablets"/>
          <p:cNvPicPr>
            <a:picLocks noChangeAspect="1"/>
          </p:cNvPicPr>
          <p:nvPr/>
        </p:nvPicPr>
        <p:blipFill>
          <a:blip r:embed="rId1"/>
          <a:srcRect l="29373" r="23160" b="-1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da-DK"/>
              <a:t>Sygdomslære: Medicin og kirurgi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altLang="da-DK"/>
              <a:t>Gastroenterologi</a:t>
            </a:r>
            <a:endParaRPr lang="en-US" altLang="da-DK" dirty="0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B"/>
          <p:cNvSpPr/>
          <p:nvPr/>
        </p:nvSpPr>
        <p:spPr>
          <a:xfrm>
            <a:off x="0" y="6756400"/>
            <a:ext cx="2438400" cy="101600"/>
          </a:xfrm>
          <a:prstGeom prst="rect">
            <a:avLst/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507" y="365125"/>
            <a:ext cx="11830493" cy="1325563"/>
          </a:xfrm>
        </p:spPr>
        <p:txBody>
          <a:bodyPr/>
          <a:lstStyle/>
          <a:p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Gastroeosophageal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reflux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syndrom/sygdom (GERD)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Halsbrand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Sure opstød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Brændende fornemmelse bag </a:t>
            </a:r>
            <a:r>
              <a:rPr lang="da-DK" dirty="0" err="1">
                <a:solidFill>
                  <a:srgbClr val="FF0000"/>
                </a:solidFill>
              </a:rPr>
              <a:t>sternum</a:t>
            </a:r>
            <a:r>
              <a:rPr lang="da-DK" dirty="0">
                <a:solidFill>
                  <a:srgbClr val="FF0000"/>
                </a:solidFill>
              </a:rPr>
              <a:t>/</a:t>
            </a:r>
            <a:r>
              <a:rPr lang="da-DK" dirty="0" err="1">
                <a:solidFill>
                  <a:srgbClr val="FF0000"/>
                </a:solidFill>
              </a:rPr>
              <a:t>epigastriet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Hoste, hæshed, evt. tandskader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Ofte klinisk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Gastroskopi evt. med biopsi 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1507" y="365125"/>
            <a:ext cx="11830493" cy="1325563"/>
          </a:xfrm>
        </p:spPr>
        <p:txBody>
          <a:bodyPr/>
          <a:lstStyle/>
          <a:p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Gastroeosophageal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reflux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syndrom/sygdom (GERD)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Halsbrand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Sure opstød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Brændende fornemmelse bag </a:t>
            </a:r>
            <a:r>
              <a:rPr lang="da-DK" dirty="0" err="1">
                <a:solidFill>
                  <a:srgbClr val="FF0000"/>
                </a:solidFill>
              </a:rPr>
              <a:t>sternum</a:t>
            </a:r>
            <a:r>
              <a:rPr lang="da-DK" dirty="0">
                <a:solidFill>
                  <a:srgbClr val="FF0000"/>
                </a:solidFill>
              </a:rPr>
              <a:t>/</a:t>
            </a:r>
            <a:r>
              <a:rPr lang="da-DK" dirty="0" err="1">
                <a:solidFill>
                  <a:srgbClr val="FF0000"/>
                </a:solidFill>
              </a:rPr>
              <a:t>epigastriet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Hoste, hæshed, evt. tandskader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Ofte klinisk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Gastroskopi evt. med biopsi 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l="8621" t="65135" r="2749" b="2981"/>
          <a:stretch>
            <a:fillRect/>
          </a:stretch>
        </p:blipFill>
        <p:spPr>
          <a:xfrm>
            <a:off x="700635" y="2318657"/>
            <a:ext cx="10145274" cy="2740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7712" y="365125"/>
            <a:ext cx="11894288" cy="1325563"/>
          </a:xfrm>
        </p:spPr>
        <p:txBody>
          <a:bodyPr/>
          <a:lstStyle/>
          <a:p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Gastroeosophageal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reflux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syndrom/sygdom (GERD)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Livsstilsændringer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Medicinsk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 err="1"/>
              <a:t>Antacida</a:t>
            </a:r>
            <a:r>
              <a:rPr lang="da-DK" dirty="0"/>
              <a:t> (lette symptomer)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PPI (sværere symptomer)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Kirurgisk behandling </a:t>
            </a:r>
            <a:r>
              <a:rPr lang="da-DK" u="sng" dirty="0"/>
              <a:t>meget sjældent</a:t>
            </a:r>
            <a:endParaRPr lang="da-DK" u="sng" dirty="0"/>
          </a:p>
          <a:p>
            <a:pPr lvl="2">
              <a:lnSpc>
                <a:spcPct val="150000"/>
              </a:lnSpc>
            </a:pPr>
            <a:r>
              <a:rPr lang="da-DK" dirty="0"/>
              <a:t>Kun ved yngre med udsigt til mange år med svære symptomer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3134" y="1690688"/>
            <a:ext cx="5080000" cy="288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628" y="365125"/>
            <a:ext cx="12747171" cy="1325563"/>
          </a:xfrm>
        </p:spPr>
        <p:txBody>
          <a:bodyPr/>
          <a:lstStyle/>
          <a:p>
            <a:r>
              <a:rPr lang="da-DK" sz="3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Gastroeosophageal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refluxsyndrom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/sygdom (GERD)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4285" y="1179060"/>
            <a:ext cx="10515600" cy="5071619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a-DK" sz="3300" b="1" dirty="0"/>
              <a:t>Langvarig </a:t>
            </a:r>
            <a:r>
              <a:rPr lang="da-DK" sz="3300" b="1" dirty="0" err="1"/>
              <a:t>reflux</a:t>
            </a:r>
            <a:r>
              <a:rPr lang="da-DK" sz="3300" b="1" dirty="0"/>
              <a:t> kan medføre </a:t>
            </a:r>
            <a:endParaRPr lang="da-DK" sz="3300" b="1" dirty="0"/>
          </a:p>
          <a:p>
            <a:pPr>
              <a:lnSpc>
                <a:spcPct val="120000"/>
              </a:lnSpc>
            </a:pPr>
            <a:r>
              <a:rPr lang="da-DK" sz="3300" dirty="0" err="1"/>
              <a:t>Øsofagit</a:t>
            </a:r>
            <a:r>
              <a:rPr lang="da-DK" sz="3300" dirty="0"/>
              <a:t>, som kan føre til: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3100" dirty="0"/>
              <a:t>Striktur/stenose, grundet </a:t>
            </a:r>
            <a:r>
              <a:rPr lang="da-DK" sz="3200" dirty="0"/>
              <a:t>ulcus og </a:t>
            </a:r>
            <a:r>
              <a:rPr lang="da-DK" sz="3200" dirty="0" err="1"/>
              <a:t>ardannelse</a:t>
            </a:r>
            <a:endParaRPr lang="da-DK" sz="3100" dirty="0"/>
          </a:p>
          <a:p>
            <a:pPr lvl="1">
              <a:lnSpc>
                <a:spcPct val="120000"/>
              </a:lnSpc>
            </a:pPr>
            <a:r>
              <a:rPr lang="da-DK" sz="3100" dirty="0" err="1"/>
              <a:t>Barrets</a:t>
            </a:r>
            <a:r>
              <a:rPr lang="da-DK" sz="3100" dirty="0"/>
              <a:t> </a:t>
            </a:r>
            <a:r>
              <a:rPr lang="da-DK" sz="3100" dirty="0" err="1"/>
              <a:t>øsofagus</a:t>
            </a:r>
            <a:r>
              <a:rPr lang="da-DK" sz="3100" dirty="0"/>
              <a:t>. </a:t>
            </a:r>
            <a:r>
              <a:rPr lang="da-DK" sz="3100" dirty="0" err="1"/>
              <a:t>Metaplasi</a:t>
            </a:r>
            <a:r>
              <a:rPr lang="da-DK" sz="3100" dirty="0"/>
              <a:t> af </a:t>
            </a:r>
            <a:r>
              <a:rPr lang="da-DK" sz="3100" dirty="0" err="1"/>
              <a:t>epithelceller</a:t>
            </a:r>
            <a:r>
              <a:rPr lang="da-DK" sz="3100" dirty="0"/>
              <a:t>. Kan udvikle sig til cancer. Følges tæt. </a:t>
            </a:r>
            <a:br>
              <a:rPr lang="da-DK" sz="3100" dirty="0"/>
            </a:br>
            <a:endParaRPr lang="da-DK" sz="3100" dirty="0"/>
          </a:p>
          <a:p>
            <a:pPr marL="0" indent="0">
              <a:lnSpc>
                <a:spcPct val="120000"/>
              </a:lnSpc>
              <a:buNone/>
            </a:pPr>
            <a:r>
              <a:rPr lang="da-DK" sz="3300" b="1" dirty="0"/>
              <a:t>Striktur</a:t>
            </a:r>
            <a:endParaRPr lang="da-DK" sz="3300" b="1" dirty="0"/>
          </a:p>
          <a:p>
            <a:pPr>
              <a:lnSpc>
                <a:spcPct val="120000"/>
              </a:lnSpc>
            </a:pPr>
            <a:r>
              <a:rPr lang="da-DK" sz="3300" dirty="0"/>
              <a:t>70% af </a:t>
            </a:r>
            <a:r>
              <a:rPr lang="da-DK" sz="3300" dirty="0" err="1"/>
              <a:t>eosophagusstrikturer</a:t>
            </a:r>
            <a:r>
              <a:rPr lang="da-DK" sz="3300" dirty="0"/>
              <a:t> skyldes refluks</a:t>
            </a:r>
            <a:endParaRPr lang="da-DK" sz="3300" dirty="0"/>
          </a:p>
          <a:p>
            <a:pPr>
              <a:lnSpc>
                <a:spcPct val="120000"/>
              </a:lnSpc>
            </a:pPr>
            <a:r>
              <a:rPr lang="da-DK" sz="3300" dirty="0"/>
              <a:t>Behandling af striktur er ballondilatation med endoskop</a:t>
            </a:r>
            <a:br>
              <a:rPr lang="da-DK" sz="3300" dirty="0"/>
            </a:br>
            <a:endParaRPr lang="da-DK" sz="3300" dirty="0"/>
          </a:p>
          <a:p>
            <a:pPr marL="0" indent="0">
              <a:lnSpc>
                <a:spcPct val="120000"/>
              </a:lnSpc>
              <a:buNone/>
            </a:pPr>
            <a:r>
              <a:rPr lang="da-DK" sz="3300" b="1" dirty="0" err="1"/>
              <a:t>Barrets</a:t>
            </a:r>
            <a:r>
              <a:rPr lang="da-DK" sz="3300" b="1" dirty="0"/>
              <a:t> </a:t>
            </a:r>
            <a:r>
              <a:rPr lang="da-DK" sz="3300" b="1" dirty="0" err="1"/>
              <a:t>øsofagus</a:t>
            </a:r>
            <a:endParaRPr lang="da-DK" sz="3300" b="1" dirty="0"/>
          </a:p>
          <a:p>
            <a:pPr>
              <a:lnSpc>
                <a:spcPct val="120000"/>
              </a:lnSpc>
            </a:pPr>
            <a:r>
              <a:rPr lang="da-DK" sz="3300" dirty="0"/>
              <a:t>1-2% af GERD patienter </a:t>
            </a:r>
            <a:endParaRPr lang="da-DK" sz="3300" dirty="0"/>
          </a:p>
          <a:p>
            <a:pPr>
              <a:lnSpc>
                <a:spcPct val="120000"/>
              </a:lnSpc>
            </a:pPr>
            <a:r>
              <a:rPr lang="da-DK" sz="3300" dirty="0">
                <a:solidFill>
                  <a:srgbClr val="FF0000"/>
                </a:solidFill>
              </a:rPr>
              <a:t>Ændringer i </a:t>
            </a:r>
            <a:r>
              <a:rPr lang="da-DK" sz="3300" dirty="0" err="1">
                <a:solidFill>
                  <a:srgbClr val="FF0000"/>
                </a:solidFill>
              </a:rPr>
              <a:t>epithelet</a:t>
            </a:r>
            <a:r>
              <a:rPr lang="da-DK" sz="3300" dirty="0">
                <a:solidFill>
                  <a:srgbClr val="FF0000"/>
                </a:solidFill>
              </a:rPr>
              <a:t> (</a:t>
            </a:r>
            <a:r>
              <a:rPr lang="da-DK" sz="3300" dirty="0" err="1">
                <a:solidFill>
                  <a:srgbClr val="FF0000"/>
                </a:solidFill>
              </a:rPr>
              <a:t>metaplasi</a:t>
            </a:r>
            <a:r>
              <a:rPr lang="da-DK" sz="3300" dirty="0">
                <a:solidFill>
                  <a:srgbClr val="FF0000"/>
                </a:solidFill>
              </a:rPr>
              <a:t>) </a:t>
            </a:r>
            <a:r>
              <a:rPr lang="da-DK" sz="3300" dirty="0"/>
              <a:t>pga. langvarig syrepåvirkning </a:t>
            </a:r>
            <a:endParaRPr lang="da-DK" sz="3300" dirty="0"/>
          </a:p>
          <a:p>
            <a:pPr>
              <a:lnSpc>
                <a:spcPct val="120000"/>
              </a:lnSpc>
            </a:pPr>
            <a:r>
              <a:rPr lang="da-DK" sz="3300" dirty="0"/>
              <a:t>Medfører </a:t>
            </a:r>
            <a:r>
              <a:rPr lang="da-DK" sz="3300" dirty="0">
                <a:solidFill>
                  <a:srgbClr val="FF0000"/>
                </a:solidFill>
              </a:rPr>
              <a:t>øget risiko for udvikling af cancer </a:t>
            </a:r>
            <a:r>
              <a:rPr lang="da-DK" sz="3300" dirty="0"/>
              <a:t>på sigt </a:t>
            </a:r>
            <a:endParaRPr lang="da-DK" sz="3300" dirty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arretts oesophagus · RefluxU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629" y="988829"/>
            <a:ext cx="9636055" cy="46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Ulcus </a:t>
            </a:r>
            <a:r>
              <a:rPr lang="da-DK" dirty="0" err="1"/>
              <a:t>ventriculi</a:t>
            </a:r>
            <a:r>
              <a:rPr lang="da-DK" dirty="0"/>
              <a:t> et </a:t>
            </a:r>
            <a:r>
              <a:rPr lang="da-DK" dirty="0" err="1"/>
              <a:t>duodeni</a:t>
            </a:r>
            <a:r>
              <a:rPr lang="da-DK" dirty="0"/>
              <a:t> </a:t>
            </a:r>
            <a:br>
              <a:rPr lang="en-US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91886" y="1125132"/>
            <a:ext cx="10515600" cy="4801117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da-DK" sz="2000" dirty="0"/>
              <a:t>Ulcus = mavesår </a:t>
            </a:r>
            <a:endParaRPr lang="da-DK" sz="2000" dirty="0"/>
          </a:p>
          <a:p>
            <a:pPr>
              <a:lnSpc>
                <a:spcPct val="110000"/>
              </a:lnSpc>
            </a:pPr>
            <a:r>
              <a:rPr lang="da-DK" sz="2000" dirty="0"/>
              <a:t>Opstår som følge af mavesyre samt én eller flere andre faktorer, som nedsætter maveslimhindens forsvar</a:t>
            </a:r>
            <a:endParaRPr lang="da-DK" sz="2000" dirty="0"/>
          </a:p>
          <a:p>
            <a:pPr lvl="1">
              <a:lnSpc>
                <a:spcPct val="110000"/>
              </a:lnSpc>
            </a:pPr>
            <a:r>
              <a:rPr lang="da-DK" sz="1800" dirty="0" err="1">
                <a:solidFill>
                  <a:srgbClr val="FF0000"/>
                </a:solidFill>
              </a:rPr>
              <a:t>Helicobacter</a:t>
            </a:r>
            <a:r>
              <a:rPr lang="da-DK" sz="1800" dirty="0">
                <a:solidFill>
                  <a:srgbClr val="FF0000"/>
                </a:solidFill>
              </a:rPr>
              <a:t> </a:t>
            </a:r>
            <a:r>
              <a:rPr lang="da-DK" sz="1800" dirty="0" err="1">
                <a:solidFill>
                  <a:srgbClr val="FF0000"/>
                </a:solidFill>
              </a:rPr>
              <a:t>polyori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Længerevarende indtag af NSAID 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800" i="1" dirty="0"/>
              <a:t>Stress-ulcus</a:t>
            </a:r>
            <a:r>
              <a:rPr lang="da-DK" sz="1800" dirty="0"/>
              <a:t> (kan opstå i forbindelse med akut, svær sygdom) </a:t>
            </a:r>
            <a:endParaRPr lang="da-DK" sz="1800" dirty="0"/>
          </a:p>
          <a:p>
            <a:pPr>
              <a:lnSpc>
                <a:spcPct val="110000"/>
              </a:lnSpc>
            </a:pPr>
            <a:r>
              <a:rPr lang="da-DK" sz="2000" dirty="0"/>
              <a:t>10% af danskere vil udvikle ulcussygdom </a:t>
            </a:r>
            <a:endParaRPr lang="da-DK" sz="2000" dirty="0"/>
          </a:p>
          <a:p>
            <a:pPr>
              <a:lnSpc>
                <a:spcPct val="110000"/>
              </a:lnSpc>
            </a:pPr>
            <a:r>
              <a:rPr lang="da-DK" sz="2000" b="1" dirty="0"/>
              <a:t>Symptomer</a:t>
            </a:r>
            <a:r>
              <a:rPr lang="da-DK" sz="2000" dirty="0"/>
              <a:t> </a:t>
            </a:r>
            <a:endParaRPr lang="da-DK" sz="2000" dirty="0"/>
          </a:p>
          <a:p>
            <a:pPr lvl="1"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Dyspepsi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dirty="0">
                <a:solidFill>
                  <a:srgbClr val="FF0000"/>
                </a:solidFill>
              </a:rPr>
              <a:t>Asymptomatisk</a:t>
            </a:r>
            <a:endParaRPr lang="da-DK" sz="1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da-DK" sz="2000" b="1" dirty="0"/>
              <a:t>Diagnose</a:t>
            </a:r>
            <a:endParaRPr lang="da-DK" sz="2000" b="1" dirty="0"/>
          </a:p>
          <a:p>
            <a:pPr lvl="1">
              <a:lnSpc>
                <a:spcPct val="110000"/>
              </a:lnSpc>
            </a:pPr>
            <a:r>
              <a:rPr lang="da-DK" sz="1800" dirty="0"/>
              <a:t>Gastroskopi </a:t>
            </a:r>
            <a:endParaRPr lang="da-DK" sz="1800" dirty="0"/>
          </a:p>
          <a:p>
            <a:pPr lvl="1">
              <a:lnSpc>
                <a:spcPct val="110000"/>
              </a:lnSpc>
            </a:pPr>
            <a:r>
              <a:rPr lang="da-DK" sz="1800" i="1" dirty="0" err="1"/>
              <a:t>Helicobacter</a:t>
            </a:r>
            <a:r>
              <a:rPr lang="da-DK" sz="1800" i="1" dirty="0"/>
              <a:t> </a:t>
            </a:r>
            <a:r>
              <a:rPr lang="da-DK" sz="1800" i="1" dirty="0" err="1"/>
              <a:t>pylori</a:t>
            </a:r>
            <a:r>
              <a:rPr lang="da-DK" sz="1800" dirty="0"/>
              <a:t> kan påvises ved pusteprøve eller i afføring </a:t>
            </a:r>
            <a:endParaRPr lang="da-DK" sz="1800" b="1" dirty="0"/>
          </a:p>
        </p:txBody>
      </p:sp>
      <p:pic>
        <p:nvPicPr>
          <p:cNvPr id="17410" name="Picture 2" descr="Mavesår - Wikipedia, den frie encyklopæd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940" y="2115140"/>
            <a:ext cx="3546792" cy="361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Ulcus </a:t>
            </a:r>
            <a:r>
              <a:rPr lang="da-DK" dirty="0" err="1"/>
              <a:t>ventriculi</a:t>
            </a:r>
            <a:r>
              <a:rPr lang="da-DK" dirty="0"/>
              <a:t> et </a:t>
            </a:r>
            <a:r>
              <a:rPr lang="da-DK" dirty="0" err="1"/>
              <a:t>duodeni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/>
              <a:t>Symptomlindring (PPI, </a:t>
            </a:r>
            <a:r>
              <a:rPr lang="da-DK" dirty="0" err="1"/>
              <a:t>antacida</a:t>
            </a:r>
            <a:r>
              <a:rPr lang="da-DK" dirty="0"/>
              <a:t>)</a:t>
            </a:r>
            <a:endParaRPr lang="da-DK" dirty="0"/>
          </a:p>
          <a:p>
            <a:pPr lvl="1"/>
            <a:r>
              <a:rPr lang="da-DK" dirty="0"/>
              <a:t>Forebyggelse af recidiv og komplikationer</a:t>
            </a:r>
            <a:endParaRPr lang="da-DK" dirty="0"/>
          </a:p>
          <a:p>
            <a:pPr lvl="2"/>
            <a:r>
              <a:rPr lang="da-DK" dirty="0">
                <a:solidFill>
                  <a:srgbClr val="FF0000"/>
                </a:solidFill>
              </a:rPr>
              <a:t>Medicin som kan give ulcus skal seponeres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 err="1">
                <a:solidFill>
                  <a:srgbClr val="FF0000"/>
                </a:solidFill>
              </a:rPr>
              <a:t>Helicobacter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pylori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 err="1">
                <a:solidFill>
                  <a:srgbClr val="FF0000"/>
                </a:solidFill>
              </a:rPr>
              <a:t>eradikation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b="1" dirty="0"/>
              <a:t>Komplikationer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b="1" dirty="0"/>
              <a:t>Blødning </a:t>
            </a:r>
            <a:r>
              <a:rPr lang="da-DK" dirty="0"/>
              <a:t>behandles akut </a:t>
            </a:r>
            <a:r>
              <a:rPr lang="da-DK" dirty="0" err="1"/>
              <a:t>endoskopisk</a:t>
            </a:r>
            <a:r>
              <a:rPr lang="da-DK" dirty="0"/>
              <a:t> med adrenalin og </a:t>
            </a:r>
            <a:r>
              <a:rPr lang="da-DK" dirty="0" err="1"/>
              <a:t>elkoagulation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b="1" dirty="0"/>
              <a:t>Perforation </a:t>
            </a:r>
            <a:r>
              <a:rPr lang="da-DK" dirty="0"/>
              <a:t>kræver operation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b="1" dirty="0" err="1"/>
              <a:t>Stenose</a:t>
            </a:r>
            <a:r>
              <a:rPr lang="da-DK" dirty="0"/>
              <a:t> behandles primært med ballondilatation</a:t>
            </a:r>
            <a:endParaRPr lang="da-DK" dirty="0"/>
          </a:p>
          <a:p>
            <a:endParaRPr lang="da-DK" dirty="0"/>
          </a:p>
        </p:txBody>
      </p:sp>
      <p:pic>
        <p:nvPicPr>
          <p:cNvPr id="2050" name="Picture 2" descr="Florid Gastric Ulcer - DocChe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72" y="681037"/>
            <a:ext cx="4260043" cy="366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Ulcus </a:t>
            </a:r>
            <a:r>
              <a:rPr lang="da-DK" dirty="0" err="1"/>
              <a:t>ventriculi</a:t>
            </a:r>
            <a:r>
              <a:rPr lang="da-DK" dirty="0"/>
              <a:t> et </a:t>
            </a:r>
            <a:r>
              <a:rPr lang="da-DK" dirty="0" err="1"/>
              <a:t>duodeni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b="1" dirty="0"/>
              <a:t>Lille video af et ulcus</a:t>
            </a:r>
            <a:endParaRPr lang="da-DK" b="1" dirty="0"/>
          </a:p>
          <a:p>
            <a:r>
              <a:rPr lang="da-DK" b="1" dirty="0"/>
              <a:t>https://www.youtube.com/watch?v=SWMWsOXlBwE&amp;ab_channel=Dr.JoeGalati</a:t>
            </a:r>
            <a:endParaRPr lang="da-DK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737190"/>
          </a:xfrm>
        </p:spPr>
        <p:txBody>
          <a:bodyPr anchor="ctr">
            <a:normAutofit fontScale="90000"/>
          </a:bodyPr>
          <a:lstStyle/>
          <a:p>
            <a:r>
              <a:rPr lang="da-DK" sz="5400" b="1" dirty="0"/>
              <a:t>Case 1 </a:t>
            </a:r>
            <a:endParaRPr lang="da-DK" sz="5400" b="1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00" y="1648047"/>
            <a:ext cx="5334197" cy="490160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da-DK" sz="1800" dirty="0"/>
              <a:t>79-årige Birthe har gået til genoptræning i det kommunale sundhedscenter de sidste par uger efter en </a:t>
            </a:r>
            <a:r>
              <a:rPr lang="da-DK" sz="1800" dirty="0" err="1"/>
              <a:t>hoftealloplastik</a:t>
            </a:r>
            <a:r>
              <a:rPr lang="da-DK" sz="1800" dirty="0"/>
              <a:t>. </a:t>
            </a:r>
            <a:br>
              <a:rPr lang="da-DK" sz="1800" dirty="0"/>
            </a:br>
            <a:r>
              <a:rPr lang="da-DK" sz="1800" dirty="0"/>
              <a:t>Det går godt med hoften, men Birthe klager nu over ubehag i øverste del af maven. </a:t>
            </a:r>
            <a:br>
              <a:rPr lang="da-DK" sz="1800" dirty="0"/>
            </a:br>
            <a:r>
              <a:rPr lang="da-DK" sz="1800" dirty="0"/>
              <a:t>Birthe har ikke været til lægen siden operationen fordi det er gået så godt og i øvrigt har hun andet at se til. </a:t>
            </a:r>
            <a:endParaRPr lang="da-DK" sz="1800" dirty="0"/>
          </a:p>
          <a:p>
            <a:pPr marL="0" indent="0">
              <a:buNone/>
            </a:pPr>
            <a:endParaRPr lang="da-DK" sz="1800" dirty="0"/>
          </a:p>
          <a:p>
            <a:r>
              <a:rPr lang="da-DK" sz="1800" dirty="0"/>
              <a:t>Hvad mistænker i? </a:t>
            </a:r>
            <a:endParaRPr lang="da-DK" sz="1800" dirty="0"/>
          </a:p>
          <a:p>
            <a:r>
              <a:rPr lang="da-DK" sz="1800" dirty="0"/>
              <a:t>Hvad vil i spørge Birthe om? </a:t>
            </a:r>
            <a:endParaRPr lang="da-DK" sz="1800" dirty="0"/>
          </a:p>
          <a:p>
            <a:r>
              <a:rPr lang="da-DK" sz="1800" dirty="0"/>
              <a:t>Skal hun behandles? Med  hvad? </a:t>
            </a:r>
            <a:endParaRPr lang="da-DK" sz="1800" dirty="0"/>
          </a:p>
          <a:p>
            <a:endParaRPr lang="da-DK" sz="1800" dirty="0"/>
          </a:p>
          <a:p>
            <a:r>
              <a:rPr lang="da-DK" sz="1800" dirty="0"/>
              <a:t>5 minutter med sidemand </a:t>
            </a:r>
            <a:r>
              <a:rPr lang="da-DK" sz="1800" dirty="0">
                <a:sym typeface="Wingdings" panose="05000000000000000000" pitchFamily="2" charset="2"/>
              </a:rPr>
              <a:t> </a:t>
            </a:r>
            <a:endParaRPr lang="da-DK" sz="1800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1"/>
          <a:srcRect r="2" b="1155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3" y="370116"/>
            <a:ext cx="5334197" cy="737190"/>
          </a:xfrm>
        </p:spPr>
        <p:txBody>
          <a:bodyPr anchor="ctr">
            <a:normAutofit fontScale="90000"/>
          </a:bodyPr>
          <a:lstStyle/>
          <a:p>
            <a:r>
              <a:rPr lang="da-DK" sz="5400" b="1" dirty="0"/>
              <a:t>Case 1 </a:t>
            </a:r>
            <a:endParaRPr lang="da-DK" sz="5400" b="1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444343" y="-97968"/>
            <a:ext cx="5257801" cy="4952998"/>
          </a:xfrm>
        </p:spPr>
        <p:txBody>
          <a:bodyPr anchor="ctr">
            <a:normAutofit/>
          </a:bodyPr>
          <a:lstStyle/>
          <a:p>
            <a:r>
              <a:rPr lang="da-DK" sz="1600" b="1" dirty="0">
                <a:effectLst/>
              </a:rPr>
              <a:t>Gastroskopi anbefales specielt ved</a:t>
            </a:r>
            <a:r>
              <a:rPr lang="da-DK" sz="1600" dirty="0">
                <a:effectLst/>
              </a:rPr>
              <a:t>: </a:t>
            </a:r>
            <a:endParaRPr lang="da-DK" sz="1600" dirty="0">
              <a:effectLst/>
            </a:endParaRPr>
          </a:p>
          <a:p>
            <a:r>
              <a:rPr lang="da-DK" sz="1600" dirty="0">
                <a:solidFill>
                  <a:srgbClr val="FF0000"/>
                </a:solidFill>
                <a:effectLst/>
              </a:rPr>
              <a:t>Symptomdebut efter 45-årsalderen</a:t>
            </a:r>
            <a:endParaRPr lang="da-DK" sz="1600" dirty="0">
              <a:solidFill>
                <a:srgbClr val="FF0000"/>
              </a:solidFill>
              <a:effectLst/>
            </a:endParaRPr>
          </a:p>
          <a:p>
            <a:r>
              <a:rPr lang="da-DK" sz="1600" dirty="0">
                <a:solidFill>
                  <a:srgbClr val="FF0000"/>
                </a:solidFill>
                <a:effectLst/>
              </a:rPr>
              <a:t>Alarmsymptomer:</a:t>
            </a:r>
            <a:endParaRPr lang="da-DK" sz="1600" dirty="0">
              <a:solidFill>
                <a:srgbClr val="FF0000"/>
              </a:solidFill>
            </a:endParaRPr>
          </a:p>
          <a:p>
            <a:pPr lvl="1"/>
            <a:r>
              <a:rPr lang="da-DK" sz="1400" dirty="0">
                <a:effectLst/>
              </a:rPr>
              <a:t>anoreksi, betydende vægttab (f.eks. &gt;3 kg),</a:t>
            </a:r>
            <a:endParaRPr lang="da-DK" sz="1400" dirty="0">
              <a:effectLst/>
            </a:endParaRPr>
          </a:p>
          <a:p>
            <a:pPr lvl="1"/>
            <a:r>
              <a:rPr lang="da-DK" sz="1400" dirty="0">
                <a:effectLst/>
              </a:rPr>
              <a:t>blødning eller anæmi</a:t>
            </a:r>
            <a:endParaRPr lang="da-DK" sz="1400" dirty="0">
              <a:effectLst/>
            </a:endParaRPr>
          </a:p>
          <a:p>
            <a:pPr lvl="1"/>
            <a:r>
              <a:rPr lang="da-DK" sz="1400" dirty="0">
                <a:effectLst/>
              </a:rPr>
              <a:t>synkebesvær/synkesmerter af over 2 ugers varighed</a:t>
            </a:r>
            <a:endParaRPr lang="da-DK" sz="1400" dirty="0">
              <a:effectLst/>
            </a:endParaRPr>
          </a:p>
          <a:p>
            <a:pPr lvl="1"/>
            <a:r>
              <a:rPr lang="da-DK" sz="1400" dirty="0">
                <a:effectLst/>
              </a:rPr>
              <a:t> vedvarende opkastninger uden anden forklaring</a:t>
            </a:r>
            <a:endParaRPr lang="da-DK" sz="1400" dirty="0">
              <a:effectLst/>
            </a:endParaRPr>
          </a:p>
          <a:p>
            <a:pPr lvl="1"/>
            <a:r>
              <a:rPr lang="da-DK" sz="1400" dirty="0">
                <a:effectLst/>
              </a:rPr>
              <a:t> abdominal udfyldning </a:t>
            </a:r>
            <a:endParaRPr lang="da-DK" sz="1400" dirty="0">
              <a:effectLst/>
            </a:endParaRPr>
          </a:p>
          <a:p>
            <a:r>
              <a:rPr lang="da-DK" sz="1600" dirty="0">
                <a:effectLst/>
              </a:rPr>
              <a:t>Ved klar mistanke om ulcussygdom</a:t>
            </a:r>
            <a:endParaRPr lang="da-DK" sz="1600" dirty="0">
              <a:effectLst/>
            </a:endParaRPr>
          </a:p>
          <a:p>
            <a:r>
              <a:rPr lang="da-DK" sz="1600" dirty="0">
                <a:effectLst/>
              </a:rPr>
              <a:t>Ved langvarige og/eller væsentlige symptomer Ved bekymring for alvorlig sygdom - kan man ikke berolige patienten, kan en gastroskopi have en terapeutisk effekt</a:t>
            </a:r>
            <a:endParaRPr lang="da-DK" sz="1800" dirty="0"/>
          </a:p>
        </p:txBody>
      </p:sp>
      <p:sp>
        <p:nvSpPr>
          <p:cNvPr id="4" name="Pladsholder til indhold 2"/>
          <p:cNvSpPr txBox="1"/>
          <p:nvPr/>
        </p:nvSpPr>
        <p:spPr>
          <a:xfrm>
            <a:off x="848886" y="-231636"/>
            <a:ext cx="5834943" cy="5894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sz="1600" b="1" dirty="0">
              <a:effectLst/>
            </a:endParaRPr>
          </a:p>
          <a:p>
            <a:r>
              <a:rPr lang="da-DK" sz="1600" b="1" dirty="0" err="1"/>
              <a:t>Mistanker</a:t>
            </a:r>
            <a:r>
              <a:rPr lang="da-DK" sz="1600" b="1" dirty="0"/>
              <a:t>?</a:t>
            </a:r>
            <a:endParaRPr lang="da-DK" sz="1600" b="1" dirty="0"/>
          </a:p>
          <a:p>
            <a:r>
              <a:rPr lang="da-DK" sz="1600" b="1" dirty="0">
                <a:effectLst/>
              </a:rPr>
              <a:t>NSAID-induceret ulcus/gastritis</a:t>
            </a:r>
            <a:endParaRPr lang="da-DK" sz="1600" b="1" dirty="0">
              <a:solidFill>
                <a:srgbClr val="ABB2BF"/>
              </a:solidFill>
            </a:endParaRPr>
          </a:p>
          <a:p>
            <a:pPr lvl="1"/>
            <a:r>
              <a:rPr lang="da-DK" sz="1400" dirty="0"/>
              <a:t>Postoperativ NSAID-behandling </a:t>
            </a:r>
            <a:endParaRPr lang="da-DK" sz="1400" dirty="0">
              <a:solidFill>
                <a:srgbClr val="ABB2BF"/>
              </a:solidFill>
            </a:endParaRPr>
          </a:p>
          <a:p>
            <a:pPr lvl="1"/>
            <a:r>
              <a:rPr lang="da-DK" sz="1400" dirty="0"/>
              <a:t>Typisk lokaliseret smerte i </a:t>
            </a:r>
            <a:r>
              <a:rPr lang="da-DK" sz="1400" dirty="0" err="1"/>
              <a:t>epigastriet</a:t>
            </a:r>
            <a:endParaRPr lang="da-DK" sz="1400" dirty="0"/>
          </a:p>
          <a:p>
            <a:r>
              <a:rPr lang="da-DK" sz="1600" dirty="0">
                <a:effectLst/>
              </a:rPr>
              <a:t>Differentialdiagnoser?</a:t>
            </a:r>
            <a:endParaRPr lang="da-DK" sz="1600" dirty="0">
              <a:solidFill>
                <a:srgbClr val="ABB2BF"/>
              </a:solidFill>
            </a:endParaRPr>
          </a:p>
          <a:p>
            <a:r>
              <a:rPr lang="da-DK" sz="1600" dirty="0"/>
              <a:t>GERD (refluks) - forværring pga. inaktivitet/sengeleje </a:t>
            </a:r>
            <a:r>
              <a:rPr lang="da-DK" sz="1600" dirty="0">
                <a:solidFill>
                  <a:srgbClr val="ABB2BF"/>
                </a:solidFill>
                <a:effectLst/>
              </a:rPr>
              <a:t>–</a:t>
            </a:r>
            <a:endParaRPr lang="da-DK" sz="1600" dirty="0">
              <a:solidFill>
                <a:srgbClr val="ABB2BF"/>
              </a:solidFill>
              <a:effectLst/>
            </a:endParaRPr>
          </a:p>
          <a:p>
            <a:r>
              <a:rPr lang="da-DK" sz="1600" dirty="0"/>
              <a:t>Stress-relateret dyspepsi/ulcus efter operation</a:t>
            </a:r>
            <a:endParaRPr lang="da-DK" sz="1600" dirty="0"/>
          </a:p>
          <a:p>
            <a:r>
              <a:rPr lang="da-DK" sz="1600" dirty="0" err="1">
                <a:solidFill>
                  <a:srgbClr val="ABB2BF"/>
                </a:solidFill>
              </a:rPr>
              <a:t>Helicobacter</a:t>
            </a:r>
            <a:r>
              <a:rPr lang="da-DK" sz="1600" dirty="0">
                <a:solidFill>
                  <a:srgbClr val="ABB2BF"/>
                </a:solidFill>
              </a:rPr>
              <a:t> </a:t>
            </a:r>
            <a:r>
              <a:rPr lang="da-DK" sz="1600" dirty="0" err="1">
                <a:solidFill>
                  <a:srgbClr val="ABB2BF"/>
                </a:solidFill>
              </a:rPr>
              <a:t>pylori</a:t>
            </a:r>
            <a:r>
              <a:rPr lang="da-DK" sz="1600" dirty="0">
                <a:solidFill>
                  <a:srgbClr val="ABB2BF"/>
                </a:solidFill>
              </a:rPr>
              <a:t>? Undersøges?</a:t>
            </a:r>
            <a:endParaRPr lang="da-DK" sz="1600" dirty="0">
              <a:solidFill>
                <a:srgbClr val="ABB2BF"/>
              </a:solidFill>
            </a:endParaRPr>
          </a:p>
          <a:p>
            <a:pPr lvl="1"/>
            <a:r>
              <a:rPr lang="da-DK" sz="1400" dirty="0">
                <a:solidFill>
                  <a:srgbClr val="ABB2BF"/>
                </a:solidFill>
              </a:rPr>
              <a:t>JA! Alle med ulcus testes.</a:t>
            </a:r>
            <a:endParaRPr lang="da-DK" sz="1400" dirty="0">
              <a:solidFill>
                <a:srgbClr val="ABB2BF"/>
              </a:solidFill>
            </a:endParaRPr>
          </a:p>
          <a:p>
            <a:r>
              <a:rPr lang="da-DK" sz="1600" dirty="0"/>
              <a:t>Andet?</a:t>
            </a:r>
            <a:endParaRPr lang="da-DK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09900" y="5150314"/>
            <a:ext cx="734785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Seponer </a:t>
            </a:r>
            <a:r>
              <a:rPr lang="da-DK" dirty="0" err="1"/>
              <a:t>evt</a:t>
            </a:r>
            <a:r>
              <a:rPr lang="da-DK" dirty="0"/>
              <a:t> NSAID. Overvej alternativ.</a:t>
            </a:r>
            <a:endParaRPr lang="da-D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Opstart PPI. </a:t>
            </a:r>
            <a:r>
              <a:rPr lang="da-DK" dirty="0" err="1"/>
              <a:t>Evt</a:t>
            </a:r>
            <a:r>
              <a:rPr lang="da-DK" dirty="0"/>
              <a:t> vedvarende hvis patient ikke kan undvære NSAID.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Dagens program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p:xfrm>
          <a:off x="838200" y="1382486"/>
          <a:ext cx="10515600" cy="4794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Sygdomme i nedre 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1201478" y="1825625"/>
            <a:ext cx="10152321" cy="4351338"/>
          </a:xfrm>
        </p:spPr>
        <p:txBody>
          <a:bodyPr>
            <a:normAutofit fontScale="40000" lnSpcReduction="20000"/>
          </a:bodyPr>
          <a:lstStyle/>
          <a:p>
            <a:r>
              <a:rPr lang="da-DK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Diaré</a:t>
            </a:r>
            <a:endParaRPr lang="da-DK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Obstipation </a:t>
            </a:r>
            <a:endParaRPr lang="da-DK" sz="4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Malabsorption</a:t>
            </a:r>
            <a:endParaRPr lang="da-DK" sz="4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Laktoseintolerans </a:t>
            </a:r>
            <a:endParaRPr lang="da-DK" sz="4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Cøliaki </a:t>
            </a:r>
            <a:endParaRPr lang="da-DK" sz="4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Kronisk inflammatorisk tarmsygdom </a:t>
            </a:r>
            <a:endParaRPr lang="da-DK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Colon</a:t>
            </a:r>
            <a:r>
              <a:rPr lang="da-DK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irritable </a:t>
            </a:r>
            <a:endParaRPr lang="da-DK" sz="4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Divertikelsygdomme</a:t>
            </a:r>
            <a:endParaRPr lang="da-DK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Hernier</a:t>
            </a:r>
            <a:r>
              <a:rPr lang="da-DK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a-DK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Hæmorider </a:t>
            </a:r>
            <a:endParaRPr lang="da-DK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4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Perianal </a:t>
            </a:r>
            <a:r>
              <a:rPr lang="da-DK" sz="4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abces</a:t>
            </a:r>
            <a:endParaRPr lang="da-DK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Diarré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00634" y="1338943"/>
            <a:ext cx="10691265" cy="4730482"/>
          </a:xfrm>
        </p:spPr>
        <p:txBody>
          <a:bodyPr>
            <a:normAutofit fontScale="85000" lnSpcReduction="20000"/>
          </a:bodyPr>
          <a:lstStyle/>
          <a:p>
            <a:r>
              <a:rPr lang="da-DK" dirty="0">
                <a:solidFill>
                  <a:srgbClr val="FF0000"/>
                </a:solidFill>
              </a:rPr>
              <a:t>Meget hyppigt</a:t>
            </a:r>
            <a:endParaRPr lang="da-DK" dirty="0">
              <a:solidFill>
                <a:srgbClr val="FF0000"/>
              </a:solidFill>
            </a:endParaRPr>
          </a:p>
          <a:p>
            <a:r>
              <a:rPr lang="da-DK" dirty="0"/>
              <a:t>Kan være akut eller kronisk</a:t>
            </a:r>
            <a:endParaRPr lang="da-DK" dirty="0"/>
          </a:p>
          <a:p>
            <a:pPr lvl="1"/>
            <a:r>
              <a:rPr lang="da-DK" dirty="0"/>
              <a:t>Akut – sekundært til virus eller bakterieinfektion </a:t>
            </a:r>
            <a:endParaRPr lang="da-DK" dirty="0"/>
          </a:p>
          <a:p>
            <a:pPr lvl="2"/>
            <a:r>
              <a:rPr lang="da-DK" dirty="0"/>
              <a:t>Turist-diarré </a:t>
            </a:r>
            <a:endParaRPr lang="da-DK" dirty="0"/>
          </a:p>
          <a:p>
            <a:pPr lvl="2"/>
            <a:r>
              <a:rPr lang="da-DK" dirty="0" err="1"/>
              <a:t>Gastroenterit</a:t>
            </a:r>
            <a:r>
              <a:rPr lang="da-DK" dirty="0"/>
              <a:t> (hygiejne) </a:t>
            </a:r>
            <a:endParaRPr lang="da-DK" dirty="0"/>
          </a:p>
          <a:p>
            <a:pPr lvl="1"/>
            <a:r>
              <a:rPr lang="da-DK" dirty="0"/>
              <a:t>Kronisk – &gt;4 uger </a:t>
            </a:r>
            <a:endParaRPr lang="da-DK" dirty="0"/>
          </a:p>
          <a:p>
            <a:pPr lvl="2"/>
            <a:r>
              <a:rPr lang="da-DK" dirty="0"/>
              <a:t>Oftest pga. tarmsygdom </a:t>
            </a:r>
            <a:endParaRPr lang="da-DK" dirty="0"/>
          </a:p>
          <a:p>
            <a:pPr lvl="2"/>
            <a:r>
              <a:rPr lang="da-DK" dirty="0"/>
              <a:t>Langvarig ubalance efter </a:t>
            </a:r>
            <a:r>
              <a:rPr lang="da-DK" dirty="0" err="1"/>
              <a:t>gastroenterit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Oftest ufarligt </a:t>
            </a:r>
            <a:endParaRPr lang="da-DK" dirty="0">
              <a:solidFill>
                <a:srgbClr val="FF0000"/>
              </a:solidFill>
            </a:endParaRPr>
          </a:p>
          <a:p>
            <a:r>
              <a:rPr lang="da-DK" dirty="0">
                <a:solidFill>
                  <a:srgbClr val="FF0000"/>
                </a:solidFill>
              </a:rPr>
              <a:t>Kræver oftest ikke behandling </a:t>
            </a:r>
            <a:br>
              <a:rPr lang="da-DK" dirty="0">
                <a:solidFill>
                  <a:srgbClr val="FF0000"/>
                </a:solidFill>
              </a:rPr>
            </a:br>
            <a:endParaRPr lang="da-DK" dirty="0">
              <a:solidFill>
                <a:srgbClr val="FF0000"/>
              </a:solidFill>
            </a:endParaRPr>
          </a:p>
          <a:p>
            <a:r>
              <a:rPr lang="da-DK" b="1" dirty="0"/>
              <a:t>Alarmsymptomer </a:t>
            </a:r>
            <a:endParaRPr lang="da-DK" b="1" dirty="0"/>
          </a:p>
          <a:p>
            <a:pPr lvl="1"/>
            <a:r>
              <a:rPr lang="da-DK" dirty="0"/>
              <a:t>Vægttab</a:t>
            </a:r>
            <a:endParaRPr lang="da-DK" dirty="0"/>
          </a:p>
          <a:p>
            <a:pPr lvl="1"/>
            <a:r>
              <a:rPr lang="da-DK" dirty="0"/>
              <a:t>Inkontinens</a:t>
            </a:r>
            <a:endParaRPr lang="da-DK" dirty="0"/>
          </a:p>
          <a:p>
            <a:pPr lvl="1"/>
            <a:r>
              <a:rPr lang="da-DK" dirty="0"/>
              <a:t>Natlig afføring </a:t>
            </a:r>
            <a:endParaRPr lang="da-DK" dirty="0"/>
          </a:p>
          <a:p>
            <a:pPr lvl="1"/>
            <a:r>
              <a:rPr lang="da-DK" dirty="0"/>
              <a:t>Vedvarende blodig afføring </a:t>
            </a:r>
            <a:endParaRPr lang="da-DK" dirty="0"/>
          </a:p>
        </p:txBody>
      </p:sp>
      <p:pic>
        <p:nvPicPr>
          <p:cNvPr id="4098" name="Picture 2" descr="Bristol Stool Scale - General Practice noteboo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480" y="682769"/>
            <a:ext cx="4217035" cy="549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435935" y="4508205"/>
            <a:ext cx="3870251" cy="1892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Diarré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28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da-DK" sz="2400" b="1" dirty="0"/>
              <a:t>Infektiøs </a:t>
            </a:r>
            <a:r>
              <a:rPr lang="da-DK" sz="2400" b="1" dirty="0" err="1"/>
              <a:t>gastroenteritis</a:t>
            </a:r>
            <a:r>
              <a:rPr lang="da-DK" sz="2400" b="1" dirty="0"/>
              <a:t> </a:t>
            </a:r>
            <a:endParaRPr lang="da-DK" sz="2400" b="1" dirty="0"/>
          </a:p>
          <a:p>
            <a:pPr lvl="1">
              <a:lnSpc>
                <a:spcPct val="120000"/>
              </a:lnSpc>
            </a:pPr>
            <a:r>
              <a:rPr lang="da-DK" sz="1800" dirty="0"/>
              <a:t>Oftest efter smitte med </a:t>
            </a:r>
            <a:r>
              <a:rPr lang="da-DK" sz="1800" dirty="0">
                <a:solidFill>
                  <a:srgbClr val="FF0000"/>
                </a:solidFill>
              </a:rPr>
              <a:t>fødevarebåren bakterie </a:t>
            </a:r>
            <a:r>
              <a:rPr lang="da-DK" sz="1800" dirty="0"/>
              <a:t>eller ved </a:t>
            </a:r>
            <a:r>
              <a:rPr lang="da-DK" sz="1800" dirty="0">
                <a:solidFill>
                  <a:srgbClr val="FF0000"/>
                </a:solidFill>
              </a:rPr>
              <a:t>udlandsrejser 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800" dirty="0"/>
              <a:t>Der er formentlig mere end 300.000 tilfælde om året i Danmark</a:t>
            </a:r>
            <a:endParaRPr lang="da-DK" sz="1800" dirty="0"/>
          </a:p>
          <a:p>
            <a:pPr lvl="2">
              <a:lnSpc>
                <a:spcPct val="120000"/>
              </a:lnSpc>
            </a:pPr>
            <a:r>
              <a:rPr lang="da-DK" sz="1600" dirty="0"/>
              <a:t>90% fører ikke til lægekontakt</a:t>
            </a:r>
            <a:endParaRPr lang="da-DK" sz="1600" dirty="0"/>
          </a:p>
          <a:p>
            <a:pPr>
              <a:lnSpc>
                <a:spcPct val="120000"/>
              </a:lnSpc>
            </a:pPr>
            <a:r>
              <a:rPr lang="da-DK" sz="2400" b="1" dirty="0"/>
              <a:t>Symptomer</a:t>
            </a:r>
            <a:r>
              <a:rPr lang="da-DK" sz="2400" dirty="0"/>
              <a:t> </a:t>
            </a:r>
            <a:endParaRPr lang="da-DK" sz="2400" dirty="0"/>
          </a:p>
          <a:p>
            <a:pPr lvl="1">
              <a:lnSpc>
                <a:spcPct val="120000"/>
              </a:lnSpc>
            </a:pPr>
            <a:r>
              <a:rPr lang="da-DK" sz="1800" dirty="0">
                <a:solidFill>
                  <a:srgbClr val="FF0000"/>
                </a:solidFill>
              </a:rPr>
              <a:t>Diarré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800" dirty="0">
                <a:solidFill>
                  <a:srgbClr val="FF0000"/>
                </a:solidFill>
              </a:rPr>
              <a:t>Mavesmerter </a:t>
            </a:r>
            <a:endParaRPr lang="da-DK" sz="1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800" dirty="0"/>
              <a:t>Evt. opkast</a:t>
            </a:r>
            <a:endParaRPr lang="da-DK" sz="1800" dirty="0"/>
          </a:p>
          <a:p>
            <a:pPr lvl="1">
              <a:lnSpc>
                <a:spcPct val="120000"/>
              </a:lnSpc>
            </a:pPr>
            <a:r>
              <a:rPr lang="da-DK" sz="1800" dirty="0"/>
              <a:t>Evt. feber  </a:t>
            </a:r>
            <a:endParaRPr lang="da-DK" sz="1800" b="1" dirty="0"/>
          </a:p>
          <a:p>
            <a:pPr>
              <a:lnSpc>
                <a:spcPct val="120000"/>
              </a:lnSpc>
            </a:pPr>
            <a:r>
              <a:rPr lang="da-DK" sz="2400" b="1" dirty="0"/>
              <a:t>Behandling</a:t>
            </a:r>
            <a:r>
              <a:rPr lang="da-DK" sz="2400" dirty="0"/>
              <a:t> </a:t>
            </a:r>
            <a:endParaRPr lang="da-DK" sz="2400" dirty="0"/>
          </a:p>
          <a:p>
            <a:pPr lvl="1">
              <a:lnSpc>
                <a:spcPct val="120000"/>
              </a:lnSpc>
            </a:pPr>
            <a:r>
              <a:rPr lang="da-DK" sz="1800" dirty="0"/>
              <a:t>Dehydrering og elektrolytforstyrrelser korrigeres </a:t>
            </a:r>
            <a:endParaRPr lang="da-DK" sz="1800" dirty="0"/>
          </a:p>
          <a:p>
            <a:pPr lvl="1">
              <a:lnSpc>
                <a:spcPct val="120000"/>
              </a:lnSpc>
            </a:pPr>
            <a:r>
              <a:rPr lang="da-DK" sz="1800" dirty="0"/>
              <a:t>Antibiotika kun ved feber og påvirket AT </a:t>
            </a:r>
            <a:endParaRPr lang="da-DK" sz="1800" dirty="0"/>
          </a:p>
          <a:p>
            <a:pPr lvl="2">
              <a:lnSpc>
                <a:spcPct val="120000"/>
              </a:lnSpc>
            </a:pPr>
            <a:r>
              <a:rPr lang="da-DK" sz="1600" dirty="0"/>
              <a:t>Alternativt ved kendt immundefekt </a:t>
            </a:r>
            <a:endParaRPr lang="da-DK" sz="1600" b="1" dirty="0"/>
          </a:p>
        </p:txBody>
      </p:sp>
      <p:pic>
        <p:nvPicPr>
          <p:cNvPr id="18434" name="Picture 2" descr="Højsæson for roskildesyge – Ekstra Blad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14" y="342900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Obstipation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446314" y="1066801"/>
            <a:ext cx="10907486" cy="5094514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= Forstoppelse </a:t>
            </a:r>
            <a:endParaRPr lang="da-DK" dirty="0"/>
          </a:p>
          <a:p>
            <a:r>
              <a:rPr lang="da-DK" dirty="0"/>
              <a:t>Også </a:t>
            </a:r>
            <a:r>
              <a:rPr lang="da-DK" dirty="0">
                <a:solidFill>
                  <a:srgbClr val="FF0000"/>
                </a:solidFill>
              </a:rPr>
              <a:t>meget hyppigt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Symptomer</a:t>
            </a:r>
            <a:endParaRPr lang="da-DK" b="1" dirty="0"/>
          </a:p>
          <a:p>
            <a:pPr lvl="1"/>
            <a:r>
              <a:rPr lang="da-DK" dirty="0"/>
              <a:t>Hård afføring </a:t>
            </a:r>
            <a:endParaRPr lang="da-DK" dirty="0"/>
          </a:p>
          <a:p>
            <a:pPr lvl="2"/>
            <a:r>
              <a:rPr lang="da-DK" dirty="0"/>
              <a:t>Evt. overløbsdiarré</a:t>
            </a:r>
            <a:endParaRPr lang="da-DK" dirty="0"/>
          </a:p>
          <a:p>
            <a:pPr lvl="1"/>
            <a:r>
              <a:rPr lang="da-DK" dirty="0"/>
              <a:t>Nedsat afføringshyppighed </a:t>
            </a:r>
            <a:endParaRPr lang="da-DK" dirty="0"/>
          </a:p>
          <a:p>
            <a:pPr lvl="1"/>
            <a:r>
              <a:rPr lang="da-DK" dirty="0"/>
              <a:t>Mavesmerter</a:t>
            </a:r>
            <a:endParaRPr lang="da-DK" dirty="0"/>
          </a:p>
          <a:p>
            <a:pPr lvl="1"/>
            <a:r>
              <a:rPr lang="da-DK" dirty="0"/>
              <a:t>Hæmorider – blødning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/>
              <a:t>Væske </a:t>
            </a:r>
            <a:endParaRPr lang="da-DK" dirty="0"/>
          </a:p>
          <a:p>
            <a:pPr lvl="1"/>
            <a:r>
              <a:rPr lang="da-DK" dirty="0"/>
              <a:t>Fibre</a:t>
            </a:r>
            <a:endParaRPr lang="da-DK" dirty="0"/>
          </a:p>
          <a:p>
            <a:pPr lvl="1"/>
            <a:r>
              <a:rPr lang="da-DK" dirty="0"/>
              <a:t>Motion </a:t>
            </a:r>
            <a:endParaRPr lang="da-DK" dirty="0"/>
          </a:p>
          <a:p>
            <a:pPr lvl="1"/>
            <a:r>
              <a:rPr lang="da-DK" dirty="0"/>
              <a:t>Evt. </a:t>
            </a:r>
            <a:r>
              <a:rPr lang="da-DK" dirty="0" err="1"/>
              <a:t>laksantia</a:t>
            </a:r>
            <a:br>
              <a:rPr lang="da-DK" dirty="0"/>
            </a:b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Oftest ufarligt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Altid undtagelser… Video: </a:t>
            </a:r>
            <a:r>
              <a:rPr lang="da-DK" dirty="0">
                <a:hlinkClick r:id="rId1"/>
              </a:rPr>
              <a:t>https://www.youtube.com/watch?v=ertFgdZe1JE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19458" name="Picture 2" descr="Forstoppelse/obstipation og andre fordøjelsesproblemer hos CF pati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669" y="500966"/>
            <a:ext cx="3746331" cy="603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Malabsorption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00635" y="1524000"/>
            <a:ext cx="10691265" cy="4437888"/>
          </a:xfrm>
        </p:spPr>
        <p:txBody>
          <a:bodyPr/>
          <a:lstStyle/>
          <a:p>
            <a:r>
              <a:rPr lang="da-DK" dirty="0">
                <a:solidFill>
                  <a:srgbClr val="FF0000"/>
                </a:solidFill>
              </a:rPr>
              <a:t>Manglende/nedsat absorption af flere eller enkelte næringsstoffer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Årsag</a:t>
            </a:r>
            <a:endParaRPr lang="da-DK" b="1" dirty="0"/>
          </a:p>
          <a:p>
            <a:pPr lvl="1"/>
            <a:r>
              <a:rPr lang="da-DK" dirty="0"/>
              <a:t>Immunologisk sygdom i tarmen</a:t>
            </a:r>
            <a:endParaRPr lang="da-DK" dirty="0"/>
          </a:p>
          <a:p>
            <a:pPr lvl="1"/>
            <a:r>
              <a:rPr lang="da-DK" dirty="0"/>
              <a:t>Inflammatorisk sygdom tarmen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 err="1"/>
              <a:t>Malabsorptionssygdomme</a:t>
            </a:r>
            <a:r>
              <a:rPr lang="da-DK" dirty="0"/>
              <a:t> kan være både: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Diffuse med generel </a:t>
            </a:r>
            <a:r>
              <a:rPr lang="da-DK" dirty="0" err="1">
                <a:solidFill>
                  <a:srgbClr val="FF0000"/>
                </a:solidFill>
              </a:rPr>
              <a:t>malabsorption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Specifikke for enkelte næringsstoffer </a:t>
            </a:r>
            <a:endParaRPr lang="da-DK" dirty="0">
              <a:solidFill>
                <a:srgbClr val="FF0000"/>
              </a:solidFill>
            </a:endParaRPr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Laktoseintolerans 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594884"/>
            <a:ext cx="10515600" cy="51780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da-DK" sz="1800" b="1" dirty="0"/>
              <a:t>Symptomer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Diarré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Mavesmerter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Oppustethed 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800" b="1" dirty="0"/>
              <a:t>Årsag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Mangel på laktase enzymet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800" b="1" dirty="0"/>
              <a:t>Diagnose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/>
              <a:t>Blodprøve, som kan vise genfejl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Biopsi fra duodenum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800" b="1" dirty="0"/>
              <a:t>Behandling</a:t>
            </a:r>
            <a:endParaRPr lang="da-DK" sz="1800" b="1" dirty="0"/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Laktosefri diæt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1400" dirty="0">
                <a:solidFill>
                  <a:srgbClr val="FF0000"/>
                </a:solidFill>
              </a:rPr>
              <a:t>Evt. laktase-piller </a:t>
            </a:r>
            <a:br>
              <a:rPr lang="da-DK" sz="1400" dirty="0"/>
            </a:br>
            <a:endParaRPr lang="da-DK" sz="1800" dirty="0">
              <a:solidFill>
                <a:srgbClr val="40404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800" dirty="0"/>
              <a:t>95-98% af voksne i Danmark kan fint tåle laktose</a:t>
            </a:r>
            <a:endParaRPr lang="da-DK" sz="1800" dirty="0"/>
          </a:p>
          <a:p>
            <a:pPr>
              <a:lnSpc>
                <a:spcPct val="120000"/>
              </a:lnSpc>
            </a:pPr>
            <a:r>
              <a:rPr lang="da-DK" sz="1800" dirty="0"/>
              <a:t>Laktoseintolerans medfører </a:t>
            </a:r>
            <a:r>
              <a:rPr lang="da-DK" sz="1800" b="1" u="sng" dirty="0">
                <a:solidFill>
                  <a:srgbClr val="FF0000"/>
                </a:solidFill>
              </a:rPr>
              <a:t>ingen</a:t>
            </a:r>
            <a:r>
              <a:rPr lang="da-DK" sz="1800" dirty="0">
                <a:solidFill>
                  <a:srgbClr val="FF0000"/>
                </a:solidFill>
              </a:rPr>
              <a:t> skade på tarmsystemet</a:t>
            </a:r>
            <a:endParaRPr lang="da-DK" sz="1800" dirty="0">
              <a:solidFill>
                <a:srgbClr val="FF0000"/>
              </a:solidFill>
            </a:endParaRPr>
          </a:p>
        </p:txBody>
      </p:sp>
      <p:pic>
        <p:nvPicPr>
          <p:cNvPr id="4" name="Picture 2" descr="Image result for lactose intolera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49" y="1935314"/>
            <a:ext cx="5424376" cy="31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Cøliaki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Cøliaki = </a:t>
            </a:r>
            <a:r>
              <a:rPr lang="da-DK" dirty="0">
                <a:solidFill>
                  <a:srgbClr val="FF0000"/>
                </a:solidFill>
              </a:rPr>
              <a:t>glutenintolerans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Autoimmun tyndtarmssygdom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/>
              <a:t>Indtag af gluten kan føre til </a:t>
            </a:r>
            <a:r>
              <a:rPr lang="da-DK" dirty="0">
                <a:solidFill>
                  <a:srgbClr val="FF0000"/>
                </a:solidFill>
              </a:rPr>
              <a:t>ødelæggelse af tyndtarmen (</a:t>
            </a:r>
            <a:r>
              <a:rPr lang="da-DK" dirty="0" err="1">
                <a:solidFill>
                  <a:srgbClr val="FF0000"/>
                </a:solidFill>
              </a:rPr>
              <a:t>villusatrofi</a:t>
            </a:r>
            <a:r>
              <a:rPr lang="da-DK" dirty="0">
                <a:solidFill>
                  <a:srgbClr val="FF0000"/>
                </a:solidFill>
              </a:rPr>
              <a:t>) = </a:t>
            </a:r>
            <a:r>
              <a:rPr lang="da-DK" dirty="0" err="1">
                <a:solidFill>
                  <a:srgbClr val="FF0000"/>
                </a:solidFill>
              </a:rPr>
              <a:t>malabsorption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/>
              <a:t>Cøliaki findes hos 0,5% af den voksne befolkning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Diarré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Mavesmerter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Vægttab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Jernmangelanæmi (giver ikke </a:t>
            </a:r>
            <a:r>
              <a:rPr lang="da-DK" dirty="0" err="1"/>
              <a:t>ikke</a:t>
            </a:r>
            <a:r>
              <a:rPr lang="da-DK" dirty="0"/>
              <a:t> symptomer) </a:t>
            </a:r>
            <a:endParaRPr lang="da-DK" dirty="0"/>
          </a:p>
        </p:txBody>
      </p:sp>
      <p:pic>
        <p:nvPicPr>
          <p:cNvPr id="5122" name="Picture 2" descr="Cøliaki - Giv os vores merudgift tilbage! - Skrivunder.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19" y="3325254"/>
            <a:ext cx="5428615" cy="29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16958" y="3859619"/>
            <a:ext cx="4797056" cy="27289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Cøliaki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157413"/>
            <a:ext cx="10515600" cy="4351338"/>
          </a:xfrm>
        </p:spPr>
        <p:txBody>
          <a:bodyPr>
            <a:normAutofit/>
          </a:bodyPr>
          <a:lstStyle/>
          <a:p>
            <a:r>
              <a:rPr lang="da-DK" b="1" dirty="0"/>
              <a:t>Diagnose </a:t>
            </a:r>
            <a:endParaRPr lang="da-DK" dirty="0"/>
          </a:p>
          <a:p>
            <a:pPr lvl="1"/>
            <a:r>
              <a:rPr lang="da-DK" dirty="0"/>
              <a:t>Antistofmåling med BP (positiv hos over 90%)</a:t>
            </a:r>
            <a:endParaRPr lang="da-DK" dirty="0"/>
          </a:p>
          <a:p>
            <a:pPr lvl="1"/>
            <a:r>
              <a:rPr lang="da-DK" dirty="0"/>
              <a:t>Gastroskopi med </a:t>
            </a:r>
            <a:r>
              <a:rPr lang="da-DK" dirty="0" err="1"/>
              <a:t>duodenal</a:t>
            </a:r>
            <a:r>
              <a:rPr lang="da-DK" dirty="0"/>
              <a:t> biopsi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Livslang glutenfri kost </a:t>
            </a:r>
            <a:r>
              <a:rPr lang="da-DK" dirty="0"/>
              <a:t>(hvorefter tyndtarmen vil regenerere)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Svært at holde </a:t>
            </a:r>
            <a:endParaRPr lang="da-DK" dirty="0"/>
          </a:p>
          <a:p>
            <a:endParaRPr lang="da-DK" dirty="0"/>
          </a:p>
        </p:txBody>
      </p:sp>
      <p:pic>
        <p:nvPicPr>
          <p:cNvPr id="6146" name="Picture 2" descr="En farlig glutenfri uden lægeerklær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831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Kronisk inflammatorisk tarmsygdom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Autoimmunt betinget </a:t>
            </a:r>
            <a:endParaRPr lang="da-DK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/>
              <a:t>2 hovedtyper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Mb. </a:t>
            </a:r>
            <a:r>
              <a:rPr lang="da-DK" dirty="0" err="1"/>
              <a:t>Crohn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Colitis </a:t>
            </a:r>
            <a:r>
              <a:rPr lang="da-DK" dirty="0" err="1"/>
              <a:t>ulcerosa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0,5% af befolkningen har inflammatorisk tarmsygdom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Dobbelt så mange med colitis </a:t>
            </a:r>
            <a:r>
              <a:rPr lang="da-DK" dirty="0" err="1"/>
              <a:t>ulcerosa</a:t>
            </a:r>
            <a:r>
              <a:rPr lang="da-DK" dirty="0"/>
              <a:t> som med </a:t>
            </a:r>
            <a:r>
              <a:rPr lang="da-DK" dirty="0" err="1"/>
              <a:t>Crohns</a:t>
            </a:r>
            <a:r>
              <a:rPr lang="da-DK" dirty="0"/>
              <a:t>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Kan opstå i alle aldre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For begge typer vil symptomerne ofte være fluktuerende 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332" y="1423268"/>
            <a:ext cx="10667335" cy="40114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Sygdomme i øvre GI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272193"/>
            <a:ext cx="10515600" cy="4351338"/>
          </a:xfrm>
        </p:spPr>
        <p:txBody>
          <a:bodyPr/>
          <a:lstStyle/>
          <a:p>
            <a:r>
              <a:rPr lang="da-DK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Dyspepsi </a:t>
            </a:r>
            <a:endParaRPr lang="da-DK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Gastroeosophageal</a:t>
            </a:r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refluxsyndrom</a:t>
            </a:r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(GERD)</a:t>
            </a:r>
            <a:endParaRPr lang="da-DK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Ulcus </a:t>
            </a:r>
            <a:r>
              <a:rPr lang="da-DK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ventriculi</a:t>
            </a:r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da-DK" sz="3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duodeni</a:t>
            </a:r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a-DK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Mb. </a:t>
            </a:r>
            <a:r>
              <a:rPr lang="da-DK" dirty="0" err="1"/>
              <a:t>Crohn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567955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a-DK" dirty="0"/>
              <a:t>Autoimmun tarmsygdom 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dirty="0">
                <a:solidFill>
                  <a:srgbClr val="FF0000"/>
                </a:solidFill>
              </a:rPr>
              <a:t>Kan ramme </a:t>
            </a:r>
            <a:r>
              <a:rPr lang="da-DK" u="sng" dirty="0">
                <a:solidFill>
                  <a:srgbClr val="FF0000"/>
                </a:solidFill>
              </a:rPr>
              <a:t>alle</a:t>
            </a:r>
            <a:r>
              <a:rPr lang="da-DK" dirty="0">
                <a:solidFill>
                  <a:srgbClr val="FF0000"/>
                </a:solidFill>
              </a:rPr>
              <a:t> områder af GI systemet! </a:t>
            </a:r>
            <a:br>
              <a:rPr lang="da-DK" dirty="0"/>
            </a:br>
            <a:endParaRPr lang="da-DK" dirty="0"/>
          </a:p>
          <a:p>
            <a:pPr>
              <a:lnSpc>
                <a:spcPct val="100000"/>
              </a:lnSpc>
            </a:pPr>
            <a:r>
              <a:rPr lang="da-DK" b="1" dirty="0"/>
              <a:t>Symptomer </a:t>
            </a:r>
            <a:endParaRPr lang="da-DK" b="1" dirty="0"/>
          </a:p>
          <a:p>
            <a:pPr lvl="1">
              <a:lnSpc>
                <a:spcPct val="100000"/>
              </a:lnSpc>
            </a:pPr>
            <a:r>
              <a:rPr lang="da-DK" dirty="0"/>
              <a:t>Afhænger af læsionernes placering  og sværhedsgrad 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>
                <a:solidFill>
                  <a:srgbClr val="FF0000"/>
                </a:solidFill>
              </a:rPr>
              <a:t>Diarré og mavesmerter er hyppigst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dirty="0"/>
              <a:t>Vægttab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r="52515"/>
          <a:stretch>
            <a:fillRect/>
          </a:stretch>
        </p:blipFill>
        <p:spPr>
          <a:xfrm>
            <a:off x="6893060" y="2094669"/>
            <a:ext cx="4815114" cy="3813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Mb. </a:t>
            </a:r>
            <a:r>
              <a:rPr lang="da-DK" dirty="0" err="1"/>
              <a:t>Crohn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Skopi</a:t>
            </a:r>
            <a:r>
              <a:rPr lang="da-DK" dirty="0"/>
              <a:t>, hvor der kan tages biopsi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Blodprøver kan supplere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Fæcesdyrkning</a:t>
            </a:r>
            <a:r>
              <a:rPr lang="da-DK" dirty="0"/>
              <a:t> bruges til at udelukke infektion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Afhænger af sværhedsgraden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Operation (</a:t>
            </a:r>
            <a:r>
              <a:rPr lang="da-DK" dirty="0" err="1">
                <a:solidFill>
                  <a:srgbClr val="FF0000"/>
                </a:solidFill>
              </a:rPr>
              <a:t>resektion</a:t>
            </a:r>
            <a:r>
              <a:rPr lang="da-DK" dirty="0">
                <a:solidFill>
                  <a:srgbClr val="FF0000"/>
                </a:solidFill>
              </a:rPr>
              <a:t>)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Immunsuppression (</a:t>
            </a:r>
            <a:r>
              <a:rPr lang="da-DK" dirty="0" err="1">
                <a:solidFill>
                  <a:srgbClr val="FF0000"/>
                </a:solidFill>
              </a:rPr>
              <a:t>prednisolon</a:t>
            </a:r>
            <a:r>
              <a:rPr lang="da-DK" dirty="0">
                <a:solidFill>
                  <a:srgbClr val="FF0000"/>
                </a:solidFill>
              </a:rPr>
              <a:t>)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Immunterapi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Livslang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807" y="681037"/>
            <a:ext cx="6151633" cy="5568580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 rot="20137627">
            <a:off x="7963827" y="2680497"/>
            <a:ext cx="456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b="1" dirty="0" err="1">
                <a:solidFill>
                  <a:srgbClr val="FFFF00"/>
                </a:solidFill>
              </a:rPr>
              <a:t>Ekstraintestinale</a:t>
            </a:r>
            <a:r>
              <a:rPr lang="da-DK" sz="4800" b="1" dirty="0">
                <a:solidFill>
                  <a:srgbClr val="FFFF00"/>
                </a:solidFill>
              </a:rPr>
              <a:t> </a:t>
            </a:r>
            <a:r>
              <a:rPr lang="da-DK" sz="4800" b="1" dirty="0" err="1">
                <a:solidFill>
                  <a:srgbClr val="FFFF00"/>
                </a:solidFill>
              </a:rPr>
              <a:t>maifestationer</a:t>
            </a:r>
            <a:r>
              <a:rPr lang="da-DK" sz="4800" b="1" dirty="0">
                <a:solidFill>
                  <a:srgbClr val="FFFF00"/>
                </a:solidFill>
              </a:rPr>
              <a:t> </a:t>
            </a:r>
            <a:endParaRPr lang="da-DK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Colitis </a:t>
            </a:r>
            <a:r>
              <a:rPr lang="da-DK" dirty="0" err="1"/>
              <a:t>ulcerosa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7242544" cy="4667250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Autoimmun tarmsygdom </a:t>
            </a:r>
            <a:endParaRPr lang="da-DK" dirty="0"/>
          </a:p>
          <a:p>
            <a:r>
              <a:rPr lang="da-DK" dirty="0"/>
              <a:t>Inflammatorisk sygdom der giver blodige </a:t>
            </a:r>
            <a:r>
              <a:rPr lang="da-DK" dirty="0" err="1"/>
              <a:t>ulcerationer</a:t>
            </a:r>
            <a:r>
              <a:rPr lang="da-DK" dirty="0"/>
              <a:t> i tarmens slimhinde</a:t>
            </a: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Afficerer </a:t>
            </a:r>
            <a:r>
              <a:rPr lang="da-DK" u="sng" dirty="0">
                <a:solidFill>
                  <a:srgbClr val="FF0000"/>
                </a:solidFill>
              </a:rPr>
              <a:t>kun </a:t>
            </a:r>
            <a:r>
              <a:rPr lang="da-DK" u="sng" dirty="0" err="1">
                <a:solidFill>
                  <a:srgbClr val="FF0000"/>
                </a:solidFill>
              </a:rPr>
              <a:t>colon</a:t>
            </a:r>
            <a:r>
              <a:rPr lang="da-DK" u="sng" dirty="0">
                <a:solidFill>
                  <a:srgbClr val="FF0000"/>
                </a:solidFill>
              </a:rPr>
              <a:t> og </a:t>
            </a:r>
            <a:r>
              <a:rPr lang="da-DK" u="sng" dirty="0" err="1">
                <a:solidFill>
                  <a:srgbClr val="FF0000"/>
                </a:solidFill>
              </a:rPr>
              <a:t>rectum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br>
              <a:rPr lang="da-DK" u="sng" dirty="0"/>
            </a:br>
            <a:endParaRPr lang="da-DK" u="sng" dirty="0"/>
          </a:p>
          <a:p>
            <a:r>
              <a:rPr lang="da-DK" b="1" dirty="0"/>
              <a:t>Symptomer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Diarré – kan være blodig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Mavesmerter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Jo mere involveret tarm, jo flere symptomer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 err="1"/>
              <a:t>Coloskopi</a:t>
            </a:r>
            <a:r>
              <a:rPr lang="da-DK" dirty="0"/>
              <a:t>, hvor der kan tages biopsi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Blodprøver kan supplere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Fæcesdyrkning</a:t>
            </a:r>
            <a:r>
              <a:rPr lang="da-DK" dirty="0"/>
              <a:t> bruges til at udelukke infektion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l="54475" r="1036"/>
          <a:stretch>
            <a:fillRect/>
          </a:stretch>
        </p:blipFill>
        <p:spPr>
          <a:xfrm>
            <a:off x="7363254" y="3078323"/>
            <a:ext cx="4471640" cy="3779677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922" y="64274"/>
            <a:ext cx="3711425" cy="3010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Colitis </a:t>
            </a:r>
            <a:r>
              <a:rPr lang="da-DK" dirty="0" err="1"/>
              <a:t>ulcerosa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Afhænger af sværhedsgraden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Immunsuppression (</a:t>
            </a:r>
            <a:r>
              <a:rPr lang="da-DK" dirty="0" err="1">
                <a:solidFill>
                  <a:srgbClr val="FF0000"/>
                </a:solidFill>
              </a:rPr>
              <a:t>prednisolon</a:t>
            </a:r>
            <a:r>
              <a:rPr lang="da-DK" dirty="0">
                <a:solidFill>
                  <a:srgbClr val="FF0000"/>
                </a:solidFill>
              </a:rPr>
              <a:t>)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Immunterapi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Evt. operation (</a:t>
            </a:r>
            <a:r>
              <a:rPr lang="da-DK" b="1" dirty="0" err="1">
                <a:solidFill>
                  <a:srgbClr val="FF0000"/>
                </a:solidFill>
              </a:rPr>
              <a:t>resektion</a:t>
            </a:r>
            <a:r>
              <a:rPr lang="da-DK" b="1" dirty="0">
                <a:solidFill>
                  <a:srgbClr val="FF0000"/>
                </a:solidFill>
              </a:rPr>
              <a:t> eller stomi)</a:t>
            </a:r>
            <a:endParaRPr lang="da-DK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Livslang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 err="1">
                <a:solidFill>
                  <a:srgbClr val="FF0000"/>
                </a:solidFill>
              </a:rPr>
              <a:t>Resektion</a:t>
            </a:r>
            <a:r>
              <a:rPr lang="da-DK" dirty="0">
                <a:solidFill>
                  <a:srgbClr val="FF0000"/>
                </a:solidFill>
              </a:rPr>
              <a:t> af </a:t>
            </a:r>
            <a:r>
              <a:rPr lang="da-DK" dirty="0" err="1">
                <a:solidFill>
                  <a:srgbClr val="FF0000"/>
                </a:solidFill>
              </a:rPr>
              <a:t>colon</a:t>
            </a:r>
            <a:r>
              <a:rPr lang="da-DK" dirty="0">
                <a:solidFill>
                  <a:srgbClr val="FF0000"/>
                </a:solidFill>
              </a:rPr>
              <a:t> er den eneste kurative behandling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Ca. 20% af patienterne ender med stomi </a:t>
            </a:r>
            <a:endParaRPr lang="da-DK" dirty="0"/>
          </a:p>
          <a:p>
            <a:endParaRPr lang="da-DK" dirty="0"/>
          </a:p>
        </p:txBody>
      </p:sp>
      <p:pic>
        <p:nvPicPr>
          <p:cNvPr id="12290" name="Picture 2" descr="Bytte av urostomipo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46" y="532181"/>
            <a:ext cx="3584723" cy="45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Colon</a:t>
            </a:r>
            <a:r>
              <a:rPr lang="da-DK" dirty="0"/>
              <a:t> irritable - IBS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a-DK" dirty="0">
                <a:solidFill>
                  <a:srgbClr val="FF0000"/>
                </a:solidFill>
              </a:rPr>
              <a:t>Funktionel lidelse </a:t>
            </a:r>
            <a:r>
              <a:rPr lang="da-DK" dirty="0"/>
              <a:t>(”irritabel tyktarm”)</a:t>
            </a:r>
            <a:endParaRPr lang="da-DK" dirty="0"/>
          </a:p>
          <a:p>
            <a:pPr lvl="1"/>
            <a:r>
              <a:rPr lang="da-DK" dirty="0"/>
              <a:t>Op til ca. 15% af den voksne befolkning i DK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Symptomer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Dyspepsi (mavesmerter/ubehag, oppustethed)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Vekslende afføringsmønster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Diagnose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Årsag ukendt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”skraldespandsdiagnose” </a:t>
            </a:r>
            <a:endParaRPr lang="da-DK" dirty="0"/>
          </a:p>
          <a:p>
            <a:pPr lvl="2"/>
            <a:r>
              <a:rPr lang="da-DK" dirty="0"/>
              <a:t>Alt andet er udelukket (</a:t>
            </a:r>
            <a:r>
              <a:rPr lang="da-DK" dirty="0">
                <a:solidFill>
                  <a:srgbClr val="FF0000"/>
                </a:solidFill>
              </a:rPr>
              <a:t>alle US normale</a:t>
            </a:r>
            <a:r>
              <a:rPr lang="da-DK" dirty="0"/>
              <a:t>)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/>
              <a:t>Ingen specifik behandling </a:t>
            </a:r>
            <a:endParaRPr lang="da-DK" dirty="0"/>
          </a:p>
          <a:p>
            <a:pPr lvl="1"/>
            <a:r>
              <a:rPr lang="da-DK" dirty="0"/>
              <a:t>Evt. FODMAP diæt </a:t>
            </a:r>
            <a:endParaRPr lang="da-DK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Patientuddannelse – helt ufarligt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20482" name="Picture 2" descr="Overview of Symptoms - About IB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42" y="984656"/>
            <a:ext cx="5192307" cy="519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Understanding Diverticulosis and Diverticulitis | Saint Luke's Health Syst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777" y="3692923"/>
            <a:ext cx="3186223" cy="30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5549" y="365125"/>
            <a:ext cx="10728251" cy="1325563"/>
          </a:xfrm>
        </p:spPr>
        <p:txBody>
          <a:bodyPr/>
          <a:lstStyle/>
          <a:p>
            <a:r>
              <a:rPr lang="da-DK" dirty="0" err="1"/>
              <a:t>Diverticulosis</a:t>
            </a:r>
            <a:r>
              <a:rPr lang="da-DK" dirty="0"/>
              <a:t> coli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25549" y="1853851"/>
            <a:ext cx="10515600" cy="4915417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da-DK" sz="2900" b="1" dirty="0" err="1"/>
              <a:t>Diverticulosis</a:t>
            </a:r>
            <a:r>
              <a:rPr lang="da-DK" sz="2900" b="1" dirty="0"/>
              <a:t> coli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500" dirty="0">
                <a:solidFill>
                  <a:srgbClr val="FF0000"/>
                </a:solidFill>
              </a:rPr>
              <a:t>Udposninger på </a:t>
            </a:r>
            <a:r>
              <a:rPr lang="da-DK" sz="2500" dirty="0" err="1">
                <a:solidFill>
                  <a:srgbClr val="FF0000"/>
                </a:solidFill>
              </a:rPr>
              <a:t>colon</a:t>
            </a:r>
            <a:r>
              <a:rPr lang="da-DK" sz="2500" dirty="0">
                <a:solidFill>
                  <a:srgbClr val="FF0000"/>
                </a:solidFill>
              </a:rPr>
              <a:t> </a:t>
            </a:r>
            <a:endParaRPr lang="da-DK" sz="2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500" dirty="0"/>
              <a:t>Oftest venstre side</a:t>
            </a:r>
            <a:endParaRPr lang="da-DK" sz="2500" dirty="0"/>
          </a:p>
          <a:p>
            <a:pPr lvl="1">
              <a:lnSpc>
                <a:spcPct val="120000"/>
              </a:lnSpc>
            </a:pPr>
            <a:r>
              <a:rPr lang="da-DK" sz="2500" dirty="0"/>
              <a:t>30-50% af alle over 60 år har </a:t>
            </a:r>
            <a:r>
              <a:rPr lang="da-DK" sz="2500" dirty="0" err="1"/>
              <a:t>divertikler</a:t>
            </a:r>
            <a:endParaRPr lang="da-DK" sz="2500" dirty="0"/>
          </a:p>
          <a:p>
            <a:pPr>
              <a:lnSpc>
                <a:spcPct val="120000"/>
              </a:lnSpc>
            </a:pPr>
            <a:r>
              <a:rPr lang="da-DK" sz="2900" b="1" dirty="0"/>
              <a:t>Symptomer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500" dirty="0">
                <a:solidFill>
                  <a:srgbClr val="FF0000"/>
                </a:solidFill>
              </a:rPr>
              <a:t>Oftest asymptomatisk </a:t>
            </a:r>
            <a:endParaRPr lang="da-DK" sz="2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500" dirty="0"/>
              <a:t>Evt. vekslende afføring og mavesmerter </a:t>
            </a:r>
            <a:endParaRPr lang="da-DK" sz="2500" dirty="0"/>
          </a:p>
          <a:p>
            <a:pPr>
              <a:lnSpc>
                <a:spcPct val="120000"/>
              </a:lnSpc>
            </a:pPr>
            <a:r>
              <a:rPr lang="da-DK" sz="2900" b="1" dirty="0"/>
              <a:t>Diagnose: </a:t>
            </a:r>
            <a:endParaRPr lang="da-DK" sz="2900" b="1" dirty="0"/>
          </a:p>
          <a:p>
            <a:pPr lvl="1">
              <a:lnSpc>
                <a:spcPct val="120000"/>
              </a:lnSpc>
            </a:pPr>
            <a:r>
              <a:rPr lang="da-DK" sz="2500" dirty="0" err="1"/>
              <a:t>Skopi</a:t>
            </a:r>
            <a:r>
              <a:rPr lang="da-DK" sz="2500" dirty="0"/>
              <a:t> eller CT</a:t>
            </a:r>
            <a:endParaRPr lang="da-DK" sz="2500" dirty="0"/>
          </a:p>
          <a:p>
            <a:pPr lvl="1">
              <a:lnSpc>
                <a:spcPct val="120000"/>
              </a:lnSpc>
            </a:pPr>
            <a:r>
              <a:rPr lang="da-DK" sz="2500" dirty="0"/>
              <a:t>Der er ingen sammenhæng mellem symptombyrde, lokalisation, antal og størrelse af </a:t>
            </a:r>
            <a:r>
              <a:rPr lang="da-DK" sz="2500" dirty="0" err="1"/>
              <a:t>divertikler</a:t>
            </a:r>
            <a:r>
              <a:rPr lang="da-DK" sz="2500" dirty="0"/>
              <a:t> </a:t>
            </a:r>
            <a:endParaRPr lang="da-DK" sz="2500" dirty="0"/>
          </a:p>
          <a:p>
            <a:pPr>
              <a:lnSpc>
                <a:spcPct val="120000"/>
              </a:lnSpc>
            </a:pPr>
            <a:r>
              <a:rPr lang="da-DK" sz="2900" b="1" dirty="0"/>
              <a:t>Behandling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500" dirty="0">
                <a:solidFill>
                  <a:srgbClr val="FF0000"/>
                </a:solidFill>
              </a:rPr>
              <a:t>Oftest ingen</a:t>
            </a:r>
            <a:endParaRPr lang="da-DK" sz="25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500" dirty="0"/>
              <a:t>Lindre symptomer og forebygge komplikationer</a:t>
            </a:r>
            <a:endParaRPr lang="da-DK" sz="2500" dirty="0"/>
          </a:p>
          <a:p>
            <a:pPr lvl="1">
              <a:lnSpc>
                <a:spcPct val="120000"/>
              </a:lnSpc>
            </a:pPr>
            <a:r>
              <a:rPr lang="da-DK" sz="2500" dirty="0"/>
              <a:t>Højt fiberindtag, væske, regelmæssig motion og vægttab kan hjælpe </a:t>
            </a:r>
            <a:endParaRPr lang="da-DK" sz="2500" b="1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457" y="0"/>
            <a:ext cx="3968543" cy="3636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Diverticulitis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97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a-DK" sz="1800" b="1" dirty="0">
                <a:solidFill>
                  <a:srgbClr val="FF0000"/>
                </a:solidFill>
              </a:rPr>
              <a:t>Infektion i en eller flere </a:t>
            </a:r>
            <a:r>
              <a:rPr lang="da-DK" sz="1800" b="1" dirty="0" err="1">
                <a:solidFill>
                  <a:srgbClr val="FF0000"/>
                </a:solidFill>
              </a:rPr>
              <a:t>divertikler</a:t>
            </a:r>
            <a:endParaRPr lang="da-DK" sz="1800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600" dirty="0"/>
              <a:t>20% med </a:t>
            </a:r>
            <a:r>
              <a:rPr lang="da-DK" sz="1600" dirty="0" err="1"/>
              <a:t>divertikler</a:t>
            </a:r>
            <a:r>
              <a:rPr lang="da-DK" sz="1600" dirty="0"/>
              <a:t> vil udvikle </a:t>
            </a:r>
            <a:r>
              <a:rPr lang="da-DK" sz="1600" dirty="0" err="1"/>
              <a:t>divertikulitis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800" b="1" dirty="0"/>
              <a:t>Symptomer </a:t>
            </a:r>
            <a:endParaRPr lang="da-DK" sz="1800" b="1" dirty="0"/>
          </a:p>
          <a:p>
            <a:pPr lvl="1">
              <a:lnSpc>
                <a:spcPct val="110000"/>
              </a:lnSpc>
            </a:pPr>
            <a:r>
              <a:rPr lang="da-DK" sz="1600" dirty="0">
                <a:solidFill>
                  <a:srgbClr val="FF0000"/>
                </a:solidFill>
              </a:rPr>
              <a:t>Akut indsættende, konstante murrende smerter</a:t>
            </a:r>
            <a:endParaRPr lang="da-DK" sz="1600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</a:pPr>
            <a:r>
              <a:rPr lang="da-DK" sz="1400" dirty="0"/>
              <a:t>Kan vare timer til dage</a:t>
            </a:r>
            <a:endParaRPr lang="da-DK" sz="1400" dirty="0"/>
          </a:p>
          <a:p>
            <a:pPr lvl="2">
              <a:lnSpc>
                <a:spcPct val="110000"/>
              </a:lnSpc>
            </a:pPr>
            <a:r>
              <a:rPr lang="da-DK" sz="1400" dirty="0"/>
              <a:t>Oftest i venstre </a:t>
            </a:r>
            <a:r>
              <a:rPr lang="da-DK" sz="1400" dirty="0" err="1"/>
              <a:t>fossa</a:t>
            </a:r>
            <a:r>
              <a:rPr lang="da-DK" sz="1400" dirty="0"/>
              <a:t>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600" dirty="0"/>
              <a:t>Evt. feber og kvalme 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Der er risiko for perforation, hvor patienten vil være akut påvirket</a:t>
            </a:r>
            <a:endParaRPr lang="da-DK" sz="1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da-DK" sz="1800" b="1" dirty="0"/>
              <a:t>Behandling </a:t>
            </a:r>
            <a:endParaRPr lang="da-DK" sz="1800" b="1" dirty="0"/>
          </a:p>
          <a:p>
            <a:pPr lvl="1">
              <a:lnSpc>
                <a:spcPct val="110000"/>
              </a:lnSpc>
            </a:pPr>
            <a:r>
              <a:rPr lang="da-DK" sz="1600" dirty="0">
                <a:solidFill>
                  <a:srgbClr val="FF0000"/>
                </a:solidFill>
              </a:rPr>
              <a:t>Som udgangspunkt antibiotika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600" dirty="0"/>
              <a:t>Ikke altid nødvendigt med indlæggelse</a:t>
            </a:r>
            <a:endParaRPr lang="da-DK" sz="1600" dirty="0"/>
          </a:p>
          <a:p>
            <a:pPr lvl="1">
              <a:lnSpc>
                <a:spcPct val="110000"/>
              </a:lnSpc>
            </a:pPr>
            <a:r>
              <a:rPr lang="da-DK" sz="1600" dirty="0"/>
              <a:t>Ved perforation eller </a:t>
            </a:r>
            <a:r>
              <a:rPr lang="da-DK" sz="1600" dirty="0" err="1"/>
              <a:t>peritonitis</a:t>
            </a:r>
            <a:r>
              <a:rPr lang="da-DK" sz="1600" dirty="0"/>
              <a:t> er det nødvendigt med operation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800" b="1" dirty="0"/>
              <a:t>Prognose</a:t>
            </a:r>
            <a:endParaRPr lang="da-DK" sz="1800" b="1" dirty="0"/>
          </a:p>
          <a:p>
            <a:pPr lvl="1">
              <a:lnSpc>
                <a:spcPct val="110000"/>
              </a:lnSpc>
            </a:pPr>
            <a:r>
              <a:rPr lang="da-DK" sz="1600" dirty="0"/>
              <a:t>God ved ukompliceret </a:t>
            </a:r>
            <a:r>
              <a:rPr lang="da-DK" sz="1600" dirty="0" err="1"/>
              <a:t>divertikulitis</a:t>
            </a:r>
            <a:endParaRPr lang="da-DK" sz="16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t="4509" b="5613"/>
          <a:stretch>
            <a:fillRect/>
          </a:stretch>
        </p:blipFill>
        <p:spPr>
          <a:xfrm>
            <a:off x="6115908" y="0"/>
            <a:ext cx="5905971" cy="383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Hernier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573182"/>
            <a:ext cx="10515600" cy="516731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a-DK" sz="3400" dirty="0" err="1"/>
              <a:t>Hernie</a:t>
            </a:r>
            <a:r>
              <a:rPr lang="da-DK" sz="3400" dirty="0"/>
              <a:t> = brok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Udposninger af </a:t>
            </a:r>
            <a:r>
              <a:rPr lang="da-DK" sz="3400" dirty="0" err="1">
                <a:solidFill>
                  <a:srgbClr val="FF0000"/>
                </a:solidFill>
              </a:rPr>
              <a:t>peritoneum</a:t>
            </a:r>
            <a:r>
              <a:rPr lang="da-DK" sz="3400" dirty="0">
                <a:solidFill>
                  <a:srgbClr val="FF0000"/>
                </a:solidFill>
              </a:rPr>
              <a:t> gennem et svagt sted i bugvæggen</a:t>
            </a:r>
            <a:endParaRPr lang="da-DK" sz="3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3400" b="1" dirty="0"/>
              <a:t>Typer</a:t>
            </a:r>
            <a:endParaRPr lang="da-DK" sz="3400" b="1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Umbilikalhernie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Inguinalhernie</a:t>
            </a:r>
            <a:r>
              <a:rPr lang="da-DK" sz="2900" dirty="0"/>
              <a:t> – hyppigst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Femoralhernie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Bugvægshernie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Hiatushernie</a:t>
            </a:r>
            <a:r>
              <a:rPr lang="da-DK" sz="2900" dirty="0"/>
              <a:t> 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400" b="1" dirty="0"/>
              <a:t>Symptomer</a:t>
            </a:r>
            <a:r>
              <a:rPr lang="da-DK" sz="3400" dirty="0"/>
              <a:t>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Ofte asymptomatisk 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/>
              <a:t>Ses som en frembuling, som ofte kommer i stående stilling, ved bugpresse, host, nys eller lignende, og som ofte falder på plads, når man lægger sig.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Incarceration</a:t>
            </a:r>
            <a:r>
              <a:rPr lang="da-DK" sz="2900" dirty="0"/>
              <a:t> vil give kraftige smerter, opkastning, kvalme og manglende afføring </a:t>
            </a:r>
            <a:endParaRPr lang="da-DK" sz="2900" b="1" dirty="0"/>
          </a:p>
          <a:p>
            <a:pPr>
              <a:lnSpc>
                <a:spcPct val="120000"/>
              </a:lnSpc>
            </a:pPr>
            <a:r>
              <a:rPr lang="da-DK" sz="3400" b="1" dirty="0"/>
              <a:t>Behandling </a:t>
            </a:r>
            <a:endParaRPr lang="da-DK" sz="3400" b="1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Ingen, hvis kun kosmetisk 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Symptomer = kirurgi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 err="1">
                <a:solidFill>
                  <a:srgbClr val="FF0000"/>
                </a:solidFill>
              </a:rPr>
              <a:t>Incarceration</a:t>
            </a:r>
            <a:r>
              <a:rPr lang="da-DK" sz="2900" dirty="0">
                <a:solidFill>
                  <a:srgbClr val="FF0000"/>
                </a:solidFill>
              </a:rPr>
              <a:t> = akut operation </a:t>
            </a:r>
            <a:endParaRPr lang="da-DK" sz="2900" b="1" dirty="0">
              <a:solidFill>
                <a:srgbClr val="FF0000"/>
              </a:solidFill>
            </a:endParaRP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3515" y="117506"/>
            <a:ext cx="3598013" cy="4479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65051" y="2119608"/>
            <a:ext cx="11461898" cy="4667250"/>
          </a:xfrm>
        </p:spPr>
        <p:txBody>
          <a:bodyPr>
            <a:normAutofit/>
          </a:bodyPr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Video af grelt eksempel: </a:t>
            </a:r>
            <a:endParaRPr lang="da-DK" dirty="0"/>
          </a:p>
          <a:p>
            <a:pPr marL="0" indent="0">
              <a:buNone/>
            </a:pPr>
            <a:r>
              <a:rPr lang="da-DK" dirty="0">
                <a:hlinkClick r:id="rId1"/>
              </a:rPr>
              <a:t>https://www.youtube.com/watch?v=DrEZ0V_GKI4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28676" name="Picture 4" descr="sonuç olarak Anavatan mikroskobik politika tövbe Lütfen brok symptomer mænd  - theskateconnectio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833" y="2603074"/>
            <a:ext cx="4312167" cy="42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åndtering af lyskenære hernier | Ugeskriftet.d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49"/>
            <a:ext cx="5219701" cy="38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Navlebrok - brok - lyskebrok - kan det trænes? — Klinik for Kvindekropp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61" y="365851"/>
            <a:ext cx="6702466" cy="50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Hiatushernie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719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da-DK" sz="1600" b="1" dirty="0"/>
              <a:t>Mellemgulvsbrok - </a:t>
            </a:r>
            <a:r>
              <a:rPr lang="da-DK" sz="1600" dirty="0">
                <a:solidFill>
                  <a:srgbClr val="FF0000"/>
                </a:solidFill>
              </a:rPr>
              <a:t>skyldes en defekt i </a:t>
            </a:r>
            <a:r>
              <a:rPr lang="da-DK" sz="1600" dirty="0" err="1">
                <a:solidFill>
                  <a:srgbClr val="FF0000"/>
                </a:solidFill>
              </a:rPr>
              <a:t>diaphragma</a:t>
            </a:r>
            <a:endParaRPr lang="da-DK" sz="16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da-DK" sz="1600" dirty="0" err="1"/>
              <a:t>Abdominalindhold</a:t>
            </a:r>
            <a:r>
              <a:rPr lang="da-DK" sz="1600" dirty="0"/>
              <a:t> kan bevæge sig op i brysthulen 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600" b="1" dirty="0"/>
              <a:t>Symptomer</a:t>
            </a:r>
            <a:endParaRPr lang="da-DK" sz="1600" b="1" dirty="0"/>
          </a:p>
          <a:p>
            <a:pPr lvl="1">
              <a:lnSpc>
                <a:spcPct val="110000"/>
              </a:lnSpc>
            </a:pPr>
            <a:r>
              <a:rPr lang="da-DK" sz="1400" dirty="0">
                <a:solidFill>
                  <a:srgbClr val="FF0000"/>
                </a:solidFill>
              </a:rPr>
              <a:t>Oftest asymptomatisk – tilfældigt fund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400" dirty="0"/>
              <a:t>Refluks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Kvalme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Hikke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Sjældent smerter og opkast </a:t>
            </a:r>
            <a:endParaRPr lang="da-DK" sz="1400" dirty="0"/>
          </a:p>
          <a:p>
            <a:pPr>
              <a:lnSpc>
                <a:spcPct val="110000"/>
              </a:lnSpc>
            </a:pPr>
            <a:r>
              <a:rPr lang="da-DK" sz="1600" b="1" dirty="0"/>
              <a:t>Diagnose</a:t>
            </a:r>
            <a:endParaRPr lang="da-DK" sz="1600" b="1" dirty="0"/>
          </a:p>
          <a:p>
            <a:pPr lvl="1">
              <a:lnSpc>
                <a:spcPct val="110000"/>
              </a:lnSpc>
            </a:pPr>
            <a:r>
              <a:rPr lang="da-DK" sz="1400" dirty="0"/>
              <a:t>Stilles </a:t>
            </a:r>
            <a:r>
              <a:rPr lang="da-DK" sz="1400" dirty="0" err="1"/>
              <a:t>endoskopisk</a:t>
            </a:r>
            <a:r>
              <a:rPr lang="da-DK" sz="1400" dirty="0"/>
              <a:t> ved symptomer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Ellers ingen diagnostik – tilfældigt fund på fx </a:t>
            </a:r>
            <a:r>
              <a:rPr lang="da-DK" sz="1400" dirty="0" err="1"/>
              <a:t>rgt</a:t>
            </a:r>
            <a:r>
              <a:rPr lang="da-DK" sz="1400" dirty="0"/>
              <a:t> thorax eller CT </a:t>
            </a:r>
            <a:endParaRPr lang="da-DK" sz="1400" dirty="0"/>
          </a:p>
          <a:p>
            <a:pPr>
              <a:lnSpc>
                <a:spcPct val="110000"/>
              </a:lnSpc>
            </a:pPr>
            <a:r>
              <a:rPr lang="da-DK" sz="1600" b="1" dirty="0"/>
              <a:t>Behandling</a:t>
            </a:r>
            <a:endParaRPr lang="da-DK" sz="1600" b="1" dirty="0"/>
          </a:p>
          <a:p>
            <a:pPr lvl="1">
              <a:lnSpc>
                <a:spcPct val="110000"/>
              </a:lnSpc>
            </a:pPr>
            <a:r>
              <a:rPr lang="da-DK" sz="1400" dirty="0">
                <a:solidFill>
                  <a:srgbClr val="FF0000"/>
                </a:solidFill>
              </a:rPr>
              <a:t>Oftest ingen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400" dirty="0"/>
              <a:t>PPI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Sjældent kirurg </a:t>
            </a:r>
            <a:endParaRPr lang="da-DK" sz="1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45" y="2709199"/>
            <a:ext cx="6442396" cy="201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But </a:t>
            </a:r>
            <a:r>
              <a:rPr lang="da-DK" dirty="0" err="1"/>
              <a:t>first</a:t>
            </a:r>
            <a:r>
              <a:rPr lang="da-DK" dirty="0"/>
              <a:t>… </a:t>
            </a:r>
            <a:endParaRPr lang="da-DK" dirty="0"/>
          </a:p>
          <a:p>
            <a:r>
              <a:rPr lang="da-DK" dirty="0"/>
              <a:t>En opfriskning af GI systemet… 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>
                <a:hlinkClick r:id="rId1"/>
              </a:rPr>
              <a:t>https://www.youtube.com/watch?v=zSXgoYdHotw</a:t>
            </a:r>
            <a:r>
              <a:rPr lang="da-DK" dirty="0"/>
              <a:t> </a:t>
            </a:r>
            <a:endParaRPr lang="da-DK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Hæmorider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Hyppigste </a:t>
            </a:r>
            <a:r>
              <a:rPr lang="da-DK" dirty="0" err="1">
                <a:solidFill>
                  <a:srgbClr val="FF0000"/>
                </a:solidFill>
              </a:rPr>
              <a:t>analsygdom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Symptomgivende hæmorider ses hos 20% af alle i 40-60-årsalderen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Skyldes udposning af vener i </a:t>
            </a:r>
            <a:r>
              <a:rPr lang="da-DK" dirty="0" err="1"/>
              <a:t>analkanalen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Kan sidde både udvendigt og indvendigt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Forekomsten stiger med alderen - størst hos kvinder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Oftest få og periodevise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Blødning er det hyppigste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Evt. anal kløe og svie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Problemer med nedre hygiejne </a:t>
            </a:r>
            <a:endParaRPr lang="da-DK" dirty="0"/>
          </a:p>
        </p:txBody>
      </p:sp>
      <p:pic>
        <p:nvPicPr>
          <p:cNvPr id="7170" name="Picture 2" descr="Watch Hæmorid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79" y="3578003"/>
            <a:ext cx="5504121" cy="30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emorrojder - Wikipedia's Hemorrojder as translated by GramTr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72" y="528859"/>
            <a:ext cx="3198628" cy="239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276447" y="3944679"/>
            <a:ext cx="4114800" cy="23672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Elastikbehandling af hæmoride - Patienthåndbogen på sundhed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210" y="2404564"/>
            <a:ext cx="3617242" cy="368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Hæmorider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Årsager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Øget tryk på </a:t>
            </a:r>
            <a:r>
              <a:rPr lang="da-DK" dirty="0" err="1"/>
              <a:t>veneplekserne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Fx ved tendens til hård mave, graviditet mv.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Inddeles i 4 grader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Grad 1 = indvendig uden symptomer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Grad 4 = sidder altid udvendigt og giver symptomer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Afføringsregulering til de mildeste hæmorider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Steroid som creme eller stikpiller til de moderate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Kirurgi med fx elastik eller mere regelret kirurg til de sværeste tilfælde – specialistbehandling 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8194" name="Picture 2" descr="ᐅ Hæmorider • Behandling online • og info om hvordan de opstå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53" y="64219"/>
            <a:ext cx="6123750" cy="22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/>
          <p:cNvSpPr txBox="1"/>
          <p:nvPr/>
        </p:nvSpPr>
        <p:spPr>
          <a:xfrm rot="2557055">
            <a:off x="5489944" y="3744066"/>
            <a:ext cx="46960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>
                <a:solidFill>
                  <a:srgbClr val="FF0000"/>
                </a:solidFill>
              </a:rPr>
              <a:t>Hyppigste årsag til frisk blødning per </a:t>
            </a:r>
            <a:r>
              <a:rPr lang="da-DK" sz="2800" b="1" dirty="0" err="1">
                <a:solidFill>
                  <a:srgbClr val="FF0000"/>
                </a:solidFill>
              </a:rPr>
              <a:t>rectum</a:t>
            </a:r>
            <a:r>
              <a:rPr lang="da-DK" sz="2800" b="1" dirty="0">
                <a:solidFill>
                  <a:srgbClr val="FF0000"/>
                </a:solidFill>
              </a:rPr>
              <a:t> </a:t>
            </a:r>
            <a:endParaRPr lang="da-DK" sz="2800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Perianal </a:t>
            </a:r>
            <a:r>
              <a:rPr lang="da-DK" dirty="0" err="1"/>
              <a:t>abces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78712" y="1834301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Perianal byld</a:t>
            </a:r>
            <a:br>
              <a:rPr lang="da-DK" dirty="0"/>
            </a:b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Symptomer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Smerter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Rødme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Hævelse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Kirurgi med </a:t>
            </a:r>
            <a:r>
              <a:rPr lang="da-DK" dirty="0" err="1">
                <a:solidFill>
                  <a:srgbClr val="FF0000"/>
                </a:solidFill>
              </a:rPr>
              <a:t>incision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I meget sjældne tilfælde større kirurgi mhp. aflastning af området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Video af behandling: </a:t>
            </a:r>
            <a:r>
              <a:rPr lang="da-DK" dirty="0">
                <a:hlinkClick r:id="rId1"/>
              </a:rPr>
              <a:t>https://www.youtube.com/watch?v=h4WXMjhoUB4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9220" name="Picture 4" descr="The Bottom Line 2: Anorectal abscess &amp; Fournier's Gangrene - EMOttaw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21512"/>
            <a:ext cx="56673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Cancer i 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229662"/>
            <a:ext cx="10515600" cy="4351338"/>
          </a:xfrm>
        </p:spPr>
        <p:txBody>
          <a:bodyPr>
            <a:normAutofit/>
          </a:bodyPr>
          <a:lstStyle/>
          <a:p>
            <a:r>
              <a:rPr lang="da-DK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osophagus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</a:t>
            </a:r>
            <a:endParaRPr lang="da-DK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Cancer 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ventrikuli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a-DK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olorektal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cancer </a:t>
            </a:r>
            <a:endParaRPr lang="da-DK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Eosophaguscancer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745669"/>
            <a:ext cx="10515600" cy="47346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5600" b="1" dirty="0"/>
              <a:t>Hvem får det? 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/>
              <a:t>Oftest +60-årige 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75% er mænd</a:t>
            </a: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b="1" dirty="0"/>
              <a:t>Disponerende faktorer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Rygning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Alkohol 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Refluks med </a:t>
            </a:r>
            <a:r>
              <a:rPr lang="da-DK" sz="4800" dirty="0" err="1">
                <a:solidFill>
                  <a:srgbClr val="FF0000"/>
                </a:solidFill>
              </a:rPr>
              <a:t>Barrets</a:t>
            </a:r>
            <a:r>
              <a:rPr lang="da-DK" sz="4800" dirty="0">
                <a:solidFill>
                  <a:srgbClr val="FF0000"/>
                </a:solidFill>
              </a:rPr>
              <a:t> </a:t>
            </a:r>
            <a:r>
              <a:rPr lang="da-DK" sz="4800" dirty="0" err="1">
                <a:solidFill>
                  <a:srgbClr val="FF0000"/>
                </a:solidFill>
              </a:rPr>
              <a:t>metaplasi</a:t>
            </a:r>
            <a:r>
              <a:rPr lang="da-DK" sz="4800" dirty="0">
                <a:solidFill>
                  <a:srgbClr val="FF0000"/>
                </a:solidFill>
              </a:rPr>
              <a:t> </a:t>
            </a:r>
            <a:endParaRPr lang="da-DK" sz="48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5600" b="1" dirty="0"/>
              <a:t>Symptomer</a:t>
            </a:r>
            <a:r>
              <a:rPr lang="da-DK" sz="5600" dirty="0"/>
              <a:t> </a:t>
            </a:r>
            <a:endParaRPr lang="da-DK" sz="5600" dirty="0"/>
          </a:p>
          <a:p>
            <a:pPr lvl="1">
              <a:lnSpc>
                <a:spcPct val="120000"/>
              </a:lnSpc>
            </a:pPr>
            <a:r>
              <a:rPr lang="da-DK" sz="4800" dirty="0" err="1">
                <a:solidFill>
                  <a:srgbClr val="FF0000"/>
                </a:solidFill>
              </a:rPr>
              <a:t>Dysfagi</a:t>
            </a:r>
            <a:r>
              <a:rPr lang="da-DK" sz="4800" dirty="0"/>
              <a:t> - starter i det små, men kan ende med fuldstændigt synkestop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Klumpfornemmelse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/>
              <a:t>Hoste </a:t>
            </a: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b="1" dirty="0"/>
              <a:t>Diagnose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b="1" dirty="0"/>
              <a:t>G</a:t>
            </a:r>
            <a:r>
              <a:rPr lang="da-DK" sz="4800" dirty="0"/>
              <a:t>astroskopi med biopsi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Supplerende billeddiagnostik for at få afklaret udbredelse (TNM)</a:t>
            </a: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b="1" dirty="0"/>
              <a:t>Behandling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/>
              <a:t>Afhænger af almentilstand og tumors udbredelse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Operation, kemoterapi, stråleterapi eller en kombination af disse</a:t>
            </a:r>
            <a:endParaRPr lang="da-DK" sz="4800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6933" y="72470"/>
            <a:ext cx="4676554" cy="3747876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33" y="3429000"/>
            <a:ext cx="6496485" cy="3391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da-DK" dirty="0"/>
              <a:t>Ventrikel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4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3300" dirty="0"/>
              <a:t>Ca. 500 tilfælde om året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Hyppigst mænd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Prævalens stiger med alderen for begge køn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Hovedparten har avanceret sygdom på diagnosetidspunktet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300" b="1" dirty="0"/>
              <a:t>Risikofaktorer</a:t>
            </a:r>
            <a:endParaRPr lang="da-DK" sz="3300" b="1" dirty="0"/>
          </a:p>
          <a:p>
            <a:pPr lvl="1">
              <a:lnSpc>
                <a:spcPct val="120000"/>
              </a:lnSpc>
            </a:pPr>
            <a:r>
              <a:rPr lang="da-DK" sz="2900" dirty="0"/>
              <a:t>Genetik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Rygning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/>
              <a:t>Infektion med </a:t>
            </a:r>
            <a:r>
              <a:rPr lang="da-DK" sz="2900" i="1" dirty="0" err="1"/>
              <a:t>helicobacter</a:t>
            </a:r>
            <a:r>
              <a:rPr lang="da-DK" sz="2900" i="1" dirty="0"/>
              <a:t> </a:t>
            </a:r>
            <a:r>
              <a:rPr lang="da-DK" sz="2900" i="1" dirty="0" err="1"/>
              <a:t>pylori</a:t>
            </a:r>
            <a:r>
              <a:rPr lang="da-DK" sz="2900" i="1" dirty="0"/>
              <a:t> </a:t>
            </a:r>
            <a:endParaRPr lang="da-DK" sz="2900" i="1" dirty="0"/>
          </a:p>
          <a:p>
            <a:pPr lvl="1">
              <a:lnSpc>
                <a:spcPct val="120000"/>
              </a:lnSpc>
            </a:pPr>
            <a:r>
              <a:rPr lang="da-DK" sz="2900" dirty="0"/>
              <a:t>Gastritis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300" b="1" dirty="0"/>
              <a:t>Symptomer</a:t>
            </a:r>
            <a:r>
              <a:rPr lang="da-DK" sz="3300" dirty="0"/>
              <a:t> 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Uspecifikke i starten </a:t>
            </a:r>
            <a:r>
              <a:rPr lang="da-DK" sz="2900" dirty="0">
                <a:solidFill>
                  <a:srgbClr val="FF0000"/>
                </a:solidFill>
              </a:rPr>
              <a:t>(B-symptomer) 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/>
              <a:t>Anæmi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Smerter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 err="1">
                <a:solidFill>
                  <a:srgbClr val="FF0000"/>
                </a:solidFill>
              </a:rPr>
              <a:t>Dysfagi</a:t>
            </a:r>
            <a:r>
              <a:rPr lang="da-DK" sz="2900" dirty="0">
                <a:solidFill>
                  <a:srgbClr val="FF0000"/>
                </a:solidFill>
              </a:rPr>
              <a:t> (spiseproblemer) </a:t>
            </a:r>
            <a:endParaRPr lang="da-DK" sz="29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1"/>
          <a:srcRect l="18892" t="7476" r="18565" b="2148"/>
          <a:stretch>
            <a:fillRect/>
          </a:stretch>
        </p:blipFill>
        <p:spPr>
          <a:xfrm>
            <a:off x="6784427" y="1201479"/>
            <a:ext cx="5333145" cy="5144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Ventrikel cancer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da-DK" sz="3400" b="1" dirty="0"/>
              <a:t>Diagnose</a:t>
            </a:r>
            <a:r>
              <a:rPr lang="da-DK" sz="3400" dirty="0"/>
              <a:t> </a:t>
            </a:r>
            <a:endParaRPr lang="da-DK" sz="34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Gastroskopi, som giver mulighed for biopsi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Supplerende billeddiagnostik mhp. TNM 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3400" b="1" dirty="0"/>
              <a:t>Behandling </a:t>
            </a:r>
            <a:endParaRPr lang="da-DK" sz="3400" b="1" dirty="0"/>
          </a:p>
          <a:p>
            <a:pPr lvl="1">
              <a:lnSpc>
                <a:spcPct val="150000"/>
              </a:lnSpc>
            </a:pPr>
            <a:r>
              <a:rPr lang="da-DK" sz="2900" dirty="0"/>
              <a:t>Afhænger af udbredelsen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2900" u="sng" dirty="0">
                <a:solidFill>
                  <a:srgbClr val="FF0000"/>
                </a:solidFill>
              </a:rPr>
              <a:t>Operation </a:t>
            </a:r>
            <a:endParaRPr lang="da-DK" sz="29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sz="2500" dirty="0"/>
              <a:t>Fjernelse af ventriklen eller en del af den</a:t>
            </a:r>
            <a:endParaRPr lang="da-DK" sz="2500" dirty="0"/>
          </a:p>
          <a:p>
            <a:pPr lvl="2">
              <a:lnSpc>
                <a:spcPct val="150000"/>
              </a:lnSpc>
            </a:pPr>
            <a:r>
              <a:rPr lang="da-DK" sz="2500" dirty="0"/>
              <a:t>Suppleres med kemoterapi hvis muligt </a:t>
            </a:r>
            <a:endParaRPr lang="da-DK" sz="25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Over halvdelen har udbredt sygdom på diagnosetidspunktet eller er i så dårlig almentilstand, at de ikke kan opereres </a:t>
            </a:r>
            <a:endParaRPr lang="da-DK" sz="2900" dirty="0"/>
          </a:p>
          <a:p>
            <a:pPr lvl="2">
              <a:lnSpc>
                <a:spcPct val="150000"/>
              </a:lnSpc>
            </a:pPr>
            <a:r>
              <a:rPr lang="da-DK" sz="2500" dirty="0"/>
              <a:t>Disse tilbydes aflastende og pallierende behandling</a:t>
            </a:r>
            <a:endParaRPr lang="da-DK" sz="2500" dirty="0"/>
          </a:p>
          <a:p>
            <a:pPr>
              <a:lnSpc>
                <a:spcPct val="150000"/>
              </a:lnSpc>
            </a:pPr>
            <a:r>
              <a:rPr lang="da-DK" sz="3400" b="1" dirty="0"/>
              <a:t>Prognose</a:t>
            </a:r>
            <a:endParaRPr lang="da-DK" sz="3400" b="1" dirty="0"/>
          </a:p>
          <a:p>
            <a:pPr lvl="1">
              <a:lnSpc>
                <a:spcPct val="150000"/>
              </a:lnSpc>
            </a:pPr>
            <a:r>
              <a:rPr lang="da-DK" sz="2900" dirty="0"/>
              <a:t>5-års overlevelse ca. 40% ved operation 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Uden behandling er overlevelsen ca. 6 mdr.</a:t>
            </a:r>
            <a:endParaRPr lang="da-DK" sz="2900" b="1" dirty="0"/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1"/>
          <a:srcRect l="3788" r="3189" b="1301"/>
          <a:stretch>
            <a:fillRect/>
          </a:stretch>
        </p:blipFill>
        <p:spPr>
          <a:xfrm>
            <a:off x="6877823" y="656044"/>
            <a:ext cx="4475977" cy="3742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a-DK" sz="2400" dirty="0">
                <a:solidFill>
                  <a:srgbClr val="FF0000"/>
                </a:solidFill>
              </a:rPr>
              <a:t>3. hyppigste cancerform </a:t>
            </a:r>
            <a:endParaRPr lang="da-DK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400" dirty="0"/>
              <a:t>4.000 tilfælde om året </a:t>
            </a:r>
            <a:endParaRPr lang="da-DK" sz="24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De fleste hos 70+ årige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Meget sjældent før 40-årsalderen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400" dirty="0"/>
              <a:t>Arvelige forhold spiller en rolle hos op til 35%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dirty="0"/>
              <a:t>Udviklingen af en cancer tager formentlig ca. 10-15 år 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b="1" dirty="0">
                <a:solidFill>
                  <a:srgbClr val="FF0000"/>
                </a:solidFill>
              </a:rPr>
              <a:t>Screeningsprogram for alle 50-74 årige</a:t>
            </a:r>
            <a:endParaRPr lang="da-DK" sz="2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 dirty="0"/>
              <a:t>Sender afføringsprøve (tester for okkult blod i afføring)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Ved positiv prøve </a:t>
            </a:r>
            <a:r>
              <a:rPr lang="da-DK" sz="2000" dirty="0" err="1"/>
              <a:t>coloskoperes</a:t>
            </a:r>
            <a:r>
              <a:rPr lang="da-DK" sz="2000" dirty="0"/>
              <a:t> patienten</a:t>
            </a:r>
            <a:endParaRPr lang="da-DK" sz="2000" dirty="0"/>
          </a:p>
        </p:txBody>
      </p:sp>
      <p:pic>
        <p:nvPicPr>
          <p:cNvPr id="21506" name="Picture 2" descr="koloskopi - Kikkertundersøgelse af ende- og tyktar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27" y="457201"/>
            <a:ext cx="504341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a-DK" sz="3800" b="1" dirty="0"/>
              <a:t>Symptomer</a:t>
            </a:r>
            <a:r>
              <a:rPr lang="da-DK" sz="3800" dirty="0"/>
              <a:t> </a:t>
            </a:r>
            <a:endParaRPr lang="da-DK" sz="3800" dirty="0"/>
          </a:p>
          <a:p>
            <a:pPr lvl="1"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Ændret afføringsmønster</a:t>
            </a:r>
            <a:endParaRPr lang="da-DK" sz="3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3400" dirty="0"/>
              <a:t>Blod i afføringen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Mavesmerter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Vægttab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 err="1"/>
              <a:t>Ileus</a:t>
            </a:r>
            <a:r>
              <a:rPr lang="da-DK" sz="3400" dirty="0"/>
              <a:t> hos ældre + B-symptomer!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800" b="1" dirty="0"/>
              <a:t>Diagnose</a:t>
            </a:r>
            <a:endParaRPr lang="da-DK" sz="3800" b="1" dirty="0"/>
          </a:p>
          <a:p>
            <a:pPr lvl="1">
              <a:lnSpc>
                <a:spcPct val="120000"/>
              </a:lnSpc>
            </a:pPr>
            <a:r>
              <a:rPr lang="da-DK" sz="3400" dirty="0"/>
              <a:t>Koloskopi, hvor der kan tages biopsi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CT-skanning mhp. TNM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800" b="1" dirty="0"/>
              <a:t>Behandling</a:t>
            </a:r>
            <a:r>
              <a:rPr lang="da-DK" sz="3800" dirty="0"/>
              <a:t> </a:t>
            </a:r>
            <a:endParaRPr lang="da-DK" sz="38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Afhænger af TNM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Den eneste sikre helbredelse er operation</a:t>
            </a:r>
            <a:r>
              <a:rPr lang="da-DK" sz="3400" dirty="0"/>
              <a:t>, hvor man fjerner afficeret tarmsegment med tilhørende </a:t>
            </a:r>
            <a:r>
              <a:rPr lang="da-DK" sz="3400" dirty="0" err="1"/>
              <a:t>krøs</a:t>
            </a:r>
            <a:r>
              <a:rPr lang="da-DK" sz="3400" dirty="0"/>
              <a:t> </a:t>
            </a:r>
            <a:endParaRPr lang="da-DK" sz="3400" dirty="0"/>
          </a:p>
          <a:p>
            <a:pPr lvl="2">
              <a:lnSpc>
                <a:spcPct val="120000"/>
              </a:lnSpc>
            </a:pPr>
            <a:r>
              <a:rPr lang="da-DK" sz="2900" dirty="0"/>
              <a:t>Er der </a:t>
            </a:r>
            <a:r>
              <a:rPr lang="da-DK" sz="2900" dirty="0" err="1"/>
              <a:t>indvækst</a:t>
            </a:r>
            <a:r>
              <a:rPr lang="da-DK" sz="2900" dirty="0"/>
              <a:t> i omkringliggende organer, skal disse også fjernes.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Ofte adjuverende </a:t>
            </a:r>
            <a:r>
              <a:rPr lang="da-DK" sz="3400" dirty="0" err="1">
                <a:solidFill>
                  <a:srgbClr val="FF0000"/>
                </a:solidFill>
              </a:rPr>
              <a:t>kemo</a:t>
            </a:r>
            <a:r>
              <a:rPr lang="da-DK" sz="3400" dirty="0">
                <a:solidFill>
                  <a:srgbClr val="FF0000"/>
                </a:solidFill>
              </a:rPr>
              <a:t> </a:t>
            </a:r>
            <a:endParaRPr lang="da-DK" sz="2500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9023" y="365125"/>
            <a:ext cx="5272309" cy="4773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141" y="1690688"/>
            <a:ext cx="11151950" cy="4538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undefined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573" y="14941"/>
            <a:ext cx="4539341" cy="68430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 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226328"/>
            <a:ext cx="5257800" cy="5257800"/>
          </a:xfrm>
          <a:prstGeom prst="rect">
            <a:avLst/>
          </a:prstGeom>
        </p:spPr>
      </p:pic>
      <p:sp>
        <p:nvSpPr>
          <p:cNvPr id="7" name="Tekstfelt 6"/>
          <p:cNvSpPr txBox="1"/>
          <p:nvPr/>
        </p:nvSpPr>
        <p:spPr>
          <a:xfrm>
            <a:off x="838199" y="2286000"/>
            <a:ext cx="4935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 err="1"/>
              <a:t>Rectum</a:t>
            </a:r>
            <a:r>
              <a:rPr lang="da-DK" sz="2800" b="1" dirty="0"/>
              <a:t> cancer</a:t>
            </a:r>
            <a:endParaRPr lang="da-DK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/>
              <a:t>Rectum</a:t>
            </a:r>
            <a:r>
              <a:rPr lang="da-DK" sz="2800" dirty="0"/>
              <a:t> fjernes </a:t>
            </a:r>
            <a:endParaRPr lang="da-DK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/>
              <a:t>Colostomi</a:t>
            </a:r>
            <a:r>
              <a:rPr lang="da-DK" sz="2800" dirty="0"/>
              <a:t> </a:t>
            </a:r>
            <a:endParaRPr lang="da-DK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4074042" cy="46672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Prognose </a:t>
            </a:r>
            <a:endParaRPr lang="da-DK" b="1" dirty="0"/>
          </a:p>
          <a:p>
            <a:pPr lvl="1">
              <a:lnSpc>
                <a:spcPct val="100000"/>
              </a:lnSpc>
            </a:pPr>
            <a:r>
              <a:rPr lang="da-DK" dirty="0"/>
              <a:t>Afhænger af TNM stadie</a:t>
            </a:r>
            <a:br>
              <a:rPr lang="da-DK" dirty="0"/>
            </a:b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/>
              <a:t>20% har metastaser på diagnosetidspunktet </a:t>
            </a:r>
            <a:endParaRPr lang="da-DK" dirty="0"/>
          </a:p>
          <a:p>
            <a:pPr lvl="2">
              <a:lnSpc>
                <a:spcPct val="100000"/>
              </a:lnSpc>
            </a:pPr>
            <a:r>
              <a:rPr lang="da-DK" dirty="0"/>
              <a:t>Dårlig prognose</a:t>
            </a:r>
            <a:br>
              <a:rPr lang="da-DK" dirty="0"/>
            </a:b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/>
              <a:t>75% kan opereres radikalt</a:t>
            </a:r>
            <a:br>
              <a:rPr lang="da-DK" dirty="0"/>
            </a:b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/>
              <a:t>5-årsoverlevelse ca. 60% i gennemsnit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341" y="1913971"/>
            <a:ext cx="6908659" cy="40381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0" y="648463"/>
            <a:ext cx="5334197" cy="705291"/>
          </a:xfrm>
        </p:spPr>
        <p:txBody>
          <a:bodyPr anchor="ctr">
            <a:normAutofit fontScale="90000"/>
          </a:bodyPr>
          <a:lstStyle/>
          <a:p>
            <a:r>
              <a:rPr lang="da-DK" sz="8000" b="1" dirty="0"/>
              <a:t>Case 2</a:t>
            </a:r>
            <a:endParaRPr lang="da-DK" sz="8000" b="1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00" y="1711842"/>
            <a:ext cx="5334197" cy="4848446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da-DK" sz="2400" dirty="0"/>
              <a:t>Egen læge har sendt Jørgen på 75 år til </a:t>
            </a:r>
            <a:r>
              <a:rPr lang="da-DK" sz="2400" dirty="0" err="1"/>
              <a:t>fys</a:t>
            </a:r>
            <a:r>
              <a:rPr lang="da-DK" sz="2400" dirty="0"/>
              <a:t> (dig) pga. uspecifikke lændesmerter. Han har været hos dig et par gange, men det bliver ikke rigtig bedre. </a:t>
            </a:r>
            <a:br>
              <a:rPr lang="da-DK" sz="2400" dirty="0"/>
            </a:br>
            <a:r>
              <a:rPr lang="da-DK" sz="2400" dirty="0"/>
              <a:t>Jørgen synes, at han er begyndt at </a:t>
            </a:r>
            <a:r>
              <a:rPr lang="da-DK" sz="2400" dirty="0" err="1"/>
              <a:t>skrænte</a:t>
            </a:r>
            <a:r>
              <a:rPr lang="da-DK" sz="2400" dirty="0"/>
              <a:t> lidt, men måske er det alderen. Han nævner at han har haft bøvl med maven noget tid. 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Hvad mistænker du?</a:t>
            </a:r>
            <a:endParaRPr lang="da-DK" sz="2400" dirty="0"/>
          </a:p>
          <a:p>
            <a:r>
              <a:rPr lang="da-DK" sz="2400" dirty="0"/>
              <a:t>Hvad vil du spørge Jørgen om? </a:t>
            </a:r>
            <a:endParaRPr lang="da-DK" sz="2400" dirty="0"/>
          </a:p>
          <a:p>
            <a:r>
              <a:rPr lang="da-DK" sz="2400" dirty="0"/>
              <a:t>Hvad vil du gøre? 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r>
              <a:rPr lang="da-DK" sz="2400" dirty="0"/>
              <a:t>5 minutter med sidemand </a:t>
            </a:r>
            <a:r>
              <a:rPr lang="da-DK" sz="2400" dirty="0">
                <a:sym typeface="Wingdings" panose="05000000000000000000" pitchFamily="2" charset="2"/>
              </a:rPr>
              <a:t> </a:t>
            </a:r>
            <a:endParaRPr lang="da-DK" sz="2400" dirty="0"/>
          </a:p>
        </p:txBody>
      </p:sp>
      <p:pic>
        <p:nvPicPr>
          <p:cNvPr id="2050" name="Picture 2" descr="A Sad Sick Old Man In An Orphanage For The Elderly Sits In A Chair All  Alone And Reflects On The Past Years Stock Photo, Picture and Royalty Free  Image. Image 116689159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366"/>
          <a:stretch>
            <a:fillRect/>
          </a:stretch>
        </p:blipFill>
        <p:spPr bwMode="auto">
          <a:xfrm>
            <a:off x="6857797" y="-10886"/>
            <a:ext cx="5334204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Akut abdomen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059541"/>
            <a:ext cx="10515600" cy="4351338"/>
          </a:xfrm>
        </p:spPr>
        <p:txBody>
          <a:bodyPr/>
          <a:lstStyle/>
          <a:p>
            <a:r>
              <a:rPr lang="da-DK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Appendicit</a:t>
            </a:r>
            <a:endParaRPr lang="da-DK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Ileus</a:t>
            </a:r>
            <a:r>
              <a:rPr lang="da-DK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a-DK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 blødning </a:t>
            </a:r>
            <a:endParaRPr lang="da-DK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Appendicit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541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a-DK" sz="2900" dirty="0"/>
              <a:t>= Blindtarmsbetændelse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dirty="0">
                <a:solidFill>
                  <a:srgbClr val="FF0000"/>
                </a:solidFill>
              </a:rPr>
              <a:t>Hyppigste akutte </a:t>
            </a:r>
            <a:r>
              <a:rPr lang="da-DK" sz="2900" dirty="0" err="1">
                <a:solidFill>
                  <a:srgbClr val="FF0000"/>
                </a:solidFill>
              </a:rPr>
              <a:t>abdominalkirurgiske</a:t>
            </a:r>
            <a:r>
              <a:rPr lang="da-DK" sz="2900" dirty="0">
                <a:solidFill>
                  <a:srgbClr val="FF0000"/>
                </a:solidFill>
              </a:rPr>
              <a:t> sygdom</a:t>
            </a:r>
            <a:endParaRPr lang="da-DK" sz="2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900" dirty="0"/>
              <a:t>8-9.000 om året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dirty="0"/>
              <a:t>Livstidsrisikoen er 10%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dirty="0"/>
              <a:t>Årsagen til sygdom er ukendt</a:t>
            </a:r>
            <a:endParaRPr lang="da-DK" sz="2900" dirty="0"/>
          </a:p>
          <a:p>
            <a:pPr>
              <a:lnSpc>
                <a:spcPct val="150000"/>
              </a:lnSpc>
            </a:pP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b="1" dirty="0"/>
              <a:t>Symptomer</a:t>
            </a:r>
            <a:endParaRPr lang="da-DK" sz="2900" b="1" dirty="0"/>
          </a:p>
          <a:p>
            <a:pPr lvl="1">
              <a:lnSpc>
                <a:spcPct val="150000"/>
              </a:lnSpc>
            </a:pPr>
            <a:r>
              <a:rPr lang="da-DK" sz="2500" dirty="0">
                <a:solidFill>
                  <a:srgbClr val="FF0000"/>
                </a:solidFill>
              </a:rPr>
              <a:t>Langsomt indsættende smerter i </a:t>
            </a:r>
            <a:r>
              <a:rPr lang="da-DK" sz="2500" u="sng" dirty="0">
                <a:solidFill>
                  <a:srgbClr val="FF0000"/>
                </a:solidFill>
              </a:rPr>
              <a:t>højre </a:t>
            </a:r>
            <a:r>
              <a:rPr lang="da-DK" sz="2500" u="sng" dirty="0" err="1">
                <a:solidFill>
                  <a:srgbClr val="FF0000"/>
                </a:solidFill>
              </a:rPr>
              <a:t>fossa</a:t>
            </a:r>
            <a:endParaRPr lang="da-DK" sz="2500" u="sng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500" dirty="0"/>
              <a:t>Kvalme og evt. opkastninger</a:t>
            </a:r>
            <a:endParaRPr lang="da-DK" sz="2500" dirty="0"/>
          </a:p>
          <a:p>
            <a:pPr lvl="1">
              <a:lnSpc>
                <a:spcPct val="150000"/>
              </a:lnSpc>
            </a:pPr>
            <a:r>
              <a:rPr lang="da-DK" sz="2500" dirty="0"/>
              <a:t>Der er ikke altid feber</a:t>
            </a:r>
            <a:endParaRPr lang="da-DK" sz="2500" dirty="0"/>
          </a:p>
          <a:p>
            <a:pPr lvl="1">
              <a:lnSpc>
                <a:spcPct val="150000"/>
              </a:lnSpc>
            </a:pPr>
            <a:r>
              <a:rPr lang="da-DK" sz="2500" dirty="0"/>
              <a:t>Typisk vil patienten gerne holde sig mest muligt i ro </a:t>
            </a:r>
            <a:endParaRPr lang="da-DK" sz="2500" dirty="0"/>
          </a:p>
          <a:p>
            <a:endParaRPr lang="da-DK" dirty="0"/>
          </a:p>
        </p:txBody>
      </p:sp>
      <p:pic>
        <p:nvPicPr>
          <p:cNvPr id="14338" name="Picture 2" descr="Appendectomy: What to Expect at Ho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84" y="1541722"/>
            <a:ext cx="5915063" cy="38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Appendicit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Klinisk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Billeddiagnostik anvendes ikke rutinemæssigt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Den endelige diagnose får man først ved operation (</a:t>
            </a:r>
            <a:r>
              <a:rPr lang="da-DK" dirty="0" err="1">
                <a:solidFill>
                  <a:srgbClr val="FF0000"/>
                </a:solidFill>
              </a:rPr>
              <a:t>laparoskopi</a:t>
            </a:r>
            <a:r>
              <a:rPr lang="da-DK" dirty="0">
                <a:solidFill>
                  <a:srgbClr val="FF0000"/>
                </a:solidFill>
              </a:rPr>
              <a:t>) </a:t>
            </a:r>
            <a:br>
              <a:rPr lang="da-DK" dirty="0">
                <a:solidFill>
                  <a:srgbClr val="FF0000"/>
                </a:solidFill>
              </a:rPr>
            </a:br>
            <a:endParaRPr lang="da-DK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Akut operation med fjernelse af </a:t>
            </a:r>
            <a:r>
              <a:rPr lang="da-DK" dirty="0" err="1">
                <a:solidFill>
                  <a:srgbClr val="FF0000"/>
                </a:solidFill>
              </a:rPr>
              <a:t>appendix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Oftest laparoskopisk, men nogle gange åben OP </a:t>
            </a:r>
            <a:endParaRPr lang="da-DK" dirty="0"/>
          </a:p>
        </p:txBody>
      </p:sp>
      <p:pic>
        <p:nvPicPr>
          <p:cNvPr id="13314" name="Picture 2" descr="Appendectomy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19" y="162442"/>
            <a:ext cx="4255238" cy="3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60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a-DK" sz="3200" dirty="0"/>
              <a:t>= Tarmslyng </a:t>
            </a:r>
            <a:endParaRPr lang="da-DK" sz="3200" dirty="0"/>
          </a:p>
          <a:p>
            <a:pPr>
              <a:lnSpc>
                <a:spcPct val="120000"/>
              </a:lnSpc>
            </a:pPr>
            <a:r>
              <a:rPr lang="da-DK" sz="3200" dirty="0">
                <a:solidFill>
                  <a:srgbClr val="FF0000"/>
                </a:solidFill>
              </a:rPr>
              <a:t>Ophævet passage gennem tarmsystemet</a:t>
            </a:r>
            <a:endParaRPr lang="da-DK" sz="32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600" dirty="0"/>
              <a:t>Kan ske i både tyndtarm og tyktarm – hyppigst i tyndtarm </a:t>
            </a:r>
            <a:endParaRPr lang="da-DK" sz="2600" dirty="0"/>
          </a:p>
          <a:p>
            <a:pPr>
              <a:lnSpc>
                <a:spcPct val="120000"/>
              </a:lnSpc>
            </a:pPr>
            <a:r>
              <a:rPr lang="da-DK" sz="3200" dirty="0"/>
              <a:t> </a:t>
            </a:r>
            <a:r>
              <a:rPr lang="da-DK" sz="3200" b="1" dirty="0"/>
              <a:t>Inddeles i </a:t>
            </a:r>
            <a:endParaRPr lang="da-DK" sz="3200" b="1" dirty="0"/>
          </a:p>
          <a:p>
            <a:pPr lvl="1">
              <a:lnSpc>
                <a:spcPct val="120000"/>
              </a:lnSpc>
            </a:pPr>
            <a:r>
              <a:rPr lang="da-DK" sz="2600" dirty="0"/>
              <a:t>Mekanisk = obstruktion </a:t>
            </a:r>
            <a:endParaRPr lang="da-DK" sz="2600" dirty="0"/>
          </a:p>
          <a:p>
            <a:pPr lvl="2">
              <a:lnSpc>
                <a:spcPct val="120000"/>
              </a:lnSpc>
            </a:pPr>
            <a:r>
              <a:rPr lang="da-DK" sz="2200" dirty="0"/>
              <a:t>Partiel obstruktion = </a:t>
            </a:r>
            <a:r>
              <a:rPr lang="da-DK" sz="2200" dirty="0" err="1"/>
              <a:t>subileus</a:t>
            </a:r>
            <a:endParaRPr lang="da-DK" sz="2200" dirty="0"/>
          </a:p>
          <a:p>
            <a:pPr lvl="1">
              <a:lnSpc>
                <a:spcPct val="120000"/>
              </a:lnSpc>
            </a:pPr>
            <a:r>
              <a:rPr lang="da-DK" sz="2600" dirty="0"/>
              <a:t>Paralytisk = manglende peristaltik </a:t>
            </a:r>
            <a:endParaRPr lang="da-DK" sz="2600" dirty="0"/>
          </a:p>
          <a:p>
            <a:pPr marL="457200" lvl="1" indent="0">
              <a:lnSpc>
                <a:spcPct val="120000"/>
              </a:lnSpc>
              <a:buNone/>
            </a:pPr>
            <a:endParaRPr lang="da-DK" sz="2600" dirty="0"/>
          </a:p>
          <a:p>
            <a:pPr>
              <a:lnSpc>
                <a:spcPct val="120000"/>
              </a:lnSpc>
            </a:pPr>
            <a:r>
              <a:rPr lang="da-DK" sz="3200" dirty="0"/>
              <a:t>Symptomer </a:t>
            </a:r>
            <a:endParaRPr lang="da-DK" sz="3200" dirty="0"/>
          </a:p>
          <a:p>
            <a:pPr lvl="1">
              <a:lnSpc>
                <a:spcPct val="120000"/>
              </a:lnSpc>
            </a:pPr>
            <a:r>
              <a:rPr lang="da-DK" sz="2600" dirty="0"/>
              <a:t>Opkast</a:t>
            </a:r>
            <a:endParaRPr lang="da-DK" sz="2600" dirty="0"/>
          </a:p>
          <a:p>
            <a:pPr lvl="1">
              <a:lnSpc>
                <a:spcPct val="120000"/>
              </a:lnSpc>
            </a:pPr>
            <a:r>
              <a:rPr lang="da-DK" sz="2600" dirty="0" err="1"/>
              <a:t>Meteorisme</a:t>
            </a:r>
            <a:endParaRPr lang="da-DK" sz="2600" dirty="0"/>
          </a:p>
          <a:p>
            <a:pPr lvl="1">
              <a:lnSpc>
                <a:spcPct val="120000"/>
              </a:lnSpc>
            </a:pPr>
            <a:r>
              <a:rPr lang="da-DK" sz="2600" dirty="0"/>
              <a:t>Mavesmerter </a:t>
            </a:r>
            <a:endParaRPr lang="da-DK" sz="2600" dirty="0"/>
          </a:p>
          <a:p>
            <a:pPr lvl="1">
              <a:lnSpc>
                <a:spcPct val="120000"/>
              </a:lnSpc>
            </a:pPr>
            <a:r>
              <a:rPr lang="da-DK" sz="2600" dirty="0">
                <a:solidFill>
                  <a:srgbClr val="FF0000"/>
                </a:solidFill>
              </a:rPr>
              <a:t>Afførings- og </a:t>
            </a:r>
            <a:r>
              <a:rPr lang="da-DK" sz="2600" dirty="0" err="1">
                <a:solidFill>
                  <a:srgbClr val="FF0000"/>
                </a:solidFill>
              </a:rPr>
              <a:t>flatusstop</a:t>
            </a:r>
            <a:endParaRPr lang="da-DK" sz="26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7972" y="2862758"/>
            <a:ext cx="4231759" cy="3753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- årsager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31874" y="1931950"/>
            <a:ext cx="7242435" cy="4351338"/>
          </a:xfrm>
        </p:spPr>
        <p:txBody>
          <a:bodyPr>
            <a:normAutofit lnSpcReduction="10000"/>
          </a:bodyPr>
          <a:lstStyle/>
          <a:p>
            <a:r>
              <a:rPr lang="da-DK" sz="2400" b="1" dirty="0" err="1"/>
              <a:t>Tyndtarmsileus</a:t>
            </a:r>
            <a:r>
              <a:rPr lang="da-DK" sz="2400" b="1" dirty="0"/>
              <a:t>  </a:t>
            </a:r>
            <a:endParaRPr lang="da-DK" sz="2400" b="1" dirty="0"/>
          </a:p>
          <a:p>
            <a:pPr lvl="1"/>
            <a:r>
              <a:rPr lang="da-DK" sz="2000" dirty="0"/>
              <a:t>Adhærencer (tidl. OP, arvæv fra mb. </a:t>
            </a:r>
            <a:r>
              <a:rPr lang="da-DK" sz="2000" dirty="0" err="1"/>
              <a:t>Crohn</a:t>
            </a:r>
            <a:r>
              <a:rPr lang="da-DK" sz="2000" dirty="0"/>
              <a:t>, stråleskader)</a:t>
            </a:r>
            <a:endParaRPr lang="da-DK" sz="2000" dirty="0"/>
          </a:p>
          <a:p>
            <a:pPr lvl="1"/>
            <a:r>
              <a:rPr lang="da-DK" sz="2000" dirty="0" err="1"/>
              <a:t>Inkarcereret</a:t>
            </a:r>
            <a:r>
              <a:rPr lang="da-DK" sz="2000" dirty="0"/>
              <a:t> </a:t>
            </a:r>
            <a:r>
              <a:rPr lang="da-DK" sz="2000" dirty="0" err="1"/>
              <a:t>hernie</a:t>
            </a:r>
            <a:r>
              <a:rPr lang="da-DK" sz="2000" dirty="0"/>
              <a:t> (sjældnere) </a:t>
            </a:r>
            <a:endParaRPr lang="da-DK" sz="2000" dirty="0"/>
          </a:p>
          <a:p>
            <a:pPr lvl="1"/>
            <a:r>
              <a:rPr lang="da-DK" sz="2000" dirty="0"/>
              <a:t>Cancer </a:t>
            </a:r>
            <a:endParaRPr lang="da-DK" sz="2000" dirty="0"/>
          </a:p>
          <a:p>
            <a:pPr lvl="1"/>
            <a:r>
              <a:rPr lang="da-DK" sz="2000" dirty="0"/>
              <a:t>Fremmedlegeme </a:t>
            </a:r>
            <a:br>
              <a:rPr lang="da-DK" sz="2000" dirty="0"/>
            </a:br>
            <a:endParaRPr lang="da-DK" sz="2000" dirty="0"/>
          </a:p>
          <a:p>
            <a:r>
              <a:rPr lang="da-DK" sz="2400" b="1" dirty="0" err="1"/>
              <a:t>Colonileus</a:t>
            </a:r>
            <a:r>
              <a:rPr lang="da-DK" sz="2400" b="1" dirty="0"/>
              <a:t> </a:t>
            </a:r>
            <a:endParaRPr lang="da-DK" sz="2400" b="1" dirty="0"/>
          </a:p>
          <a:p>
            <a:pPr lvl="1"/>
            <a:r>
              <a:rPr lang="da-DK" sz="2000" dirty="0"/>
              <a:t>Adhærencer (tidl. OP, arvæv fra mb. </a:t>
            </a:r>
            <a:r>
              <a:rPr lang="da-DK" sz="2000" dirty="0" err="1"/>
              <a:t>Chron</a:t>
            </a:r>
            <a:r>
              <a:rPr lang="da-DK" sz="2000" dirty="0"/>
              <a:t>, stråleskader)</a:t>
            </a:r>
            <a:endParaRPr lang="da-DK" sz="2000" dirty="0"/>
          </a:p>
          <a:p>
            <a:pPr lvl="1"/>
            <a:r>
              <a:rPr lang="da-DK" sz="2000" dirty="0"/>
              <a:t>Cancer </a:t>
            </a:r>
            <a:endParaRPr lang="da-DK" sz="2000" dirty="0"/>
          </a:p>
          <a:p>
            <a:pPr lvl="1"/>
            <a:r>
              <a:rPr lang="da-DK" sz="2000" dirty="0" err="1"/>
              <a:t>Volvolus</a:t>
            </a:r>
            <a:r>
              <a:rPr lang="da-DK" sz="2000" dirty="0"/>
              <a:t> (torsion af tarmen) </a:t>
            </a:r>
            <a:endParaRPr lang="da-DK" sz="2000" dirty="0"/>
          </a:p>
          <a:p>
            <a:pPr lvl="1"/>
            <a:r>
              <a:rPr lang="da-DK" sz="2000" dirty="0"/>
              <a:t>Iskæmi </a:t>
            </a:r>
            <a:endParaRPr lang="da-DK" sz="2000" dirty="0"/>
          </a:p>
          <a:p>
            <a:pPr lvl="1"/>
            <a:endParaRPr lang="da-DK" dirty="0"/>
          </a:p>
        </p:txBody>
      </p:sp>
      <p:pic>
        <p:nvPicPr>
          <p:cNvPr id="22530" name="Picture 2" descr="Sigmoid volvulus, acquired megacolon and pseudo-obstruction - ScienceDirec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48" y="372035"/>
            <a:ext cx="3866818" cy="62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33893" y="269433"/>
            <a:ext cx="10738883" cy="1325563"/>
          </a:xfrm>
        </p:spPr>
        <p:txBody>
          <a:bodyPr/>
          <a:lstStyle/>
          <a:p>
            <a:r>
              <a:rPr lang="da-DK" dirty="0" err="1"/>
              <a:t>Ileus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933893" y="1594996"/>
            <a:ext cx="5392478" cy="4667251"/>
          </a:xfrm>
        </p:spPr>
        <p:txBody>
          <a:bodyPr>
            <a:normAutofit/>
          </a:bodyPr>
          <a:lstStyle/>
          <a:p>
            <a:r>
              <a:rPr lang="da-DK" b="1" dirty="0"/>
              <a:t>Diagnose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Klinisk </a:t>
            </a:r>
            <a:endParaRPr lang="da-DK" dirty="0">
              <a:solidFill>
                <a:srgbClr val="FF0000"/>
              </a:solidFill>
            </a:endParaRPr>
          </a:p>
          <a:p>
            <a:pPr lvl="2"/>
            <a:r>
              <a:rPr lang="da-DK" dirty="0" err="1"/>
              <a:t>Meteoristisk</a:t>
            </a:r>
            <a:r>
              <a:rPr lang="da-DK" dirty="0"/>
              <a:t> og spændt abdomen </a:t>
            </a:r>
            <a:endParaRPr lang="da-DK" dirty="0"/>
          </a:p>
          <a:p>
            <a:pPr lvl="1"/>
            <a:r>
              <a:rPr lang="da-DK" dirty="0"/>
              <a:t>CT </a:t>
            </a:r>
            <a:endParaRPr lang="da-DK" dirty="0"/>
          </a:p>
          <a:p>
            <a:pPr lvl="2"/>
            <a:r>
              <a:rPr lang="da-DK" dirty="0" err="1"/>
              <a:t>Dilaterede</a:t>
            </a:r>
            <a:r>
              <a:rPr lang="da-DK" dirty="0"/>
              <a:t> tyndtarmsslynger</a:t>
            </a:r>
            <a:endParaRPr lang="da-DK" dirty="0"/>
          </a:p>
          <a:p>
            <a:pPr lvl="2"/>
            <a:r>
              <a:rPr lang="da-DK" dirty="0"/>
              <a:t> væskespejl 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Akut operation</a:t>
            </a:r>
            <a:endParaRPr lang="da-DK" dirty="0">
              <a:solidFill>
                <a:srgbClr val="FF0000"/>
              </a:solidFill>
            </a:endParaRPr>
          </a:p>
          <a:p>
            <a:pPr lvl="2"/>
            <a:r>
              <a:rPr lang="da-DK" dirty="0"/>
              <a:t>Laparoskopisk </a:t>
            </a:r>
            <a:endParaRPr lang="da-DK" dirty="0"/>
          </a:p>
          <a:p>
            <a:pPr lvl="2"/>
            <a:r>
              <a:rPr lang="da-DK" dirty="0"/>
              <a:t>Åben </a:t>
            </a:r>
            <a:endParaRPr lang="da-DK" dirty="0"/>
          </a:p>
          <a:p>
            <a:endParaRPr lang="da-DK" dirty="0"/>
          </a:p>
        </p:txBody>
      </p:sp>
      <p:pic>
        <p:nvPicPr>
          <p:cNvPr id="23554" name="Picture 2" descr="Abdominal CT: small bowel obstruction • LITFL • Radiology Librar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3834164"/>
            <a:ext cx="7619113" cy="30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64" y="152475"/>
            <a:ext cx="5396574" cy="3456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1"/>
          <a:srcRect t="22142" r="-1" b="25786"/>
          <a:stretch>
            <a:fillRect/>
          </a:stretch>
        </p:blipFill>
        <p:spPr>
          <a:xfrm>
            <a:off x="6926994" y="174508"/>
            <a:ext cx="4812255" cy="35266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925033" y="2155235"/>
            <a:ext cx="94310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Uden behandling vil de fleste dø pga. tarmiskæmi</a:t>
            </a:r>
            <a:endParaRPr lang="da-DK" dirty="0"/>
          </a:p>
          <a:p>
            <a:endParaRPr lang="da-DK" dirty="0"/>
          </a:p>
          <a:p>
            <a:r>
              <a:rPr lang="da-DK" dirty="0"/>
              <a:t>Nekrose </a:t>
            </a:r>
            <a:r>
              <a:rPr lang="da-DK" dirty="0">
                <a:sym typeface="Wingdings" panose="05000000000000000000" pitchFamily="2" charset="2"/>
              </a:rPr>
              <a:t> perforation  toksiner  </a:t>
            </a:r>
            <a:r>
              <a:rPr lang="da-DK" dirty="0" err="1">
                <a:sym typeface="Wingdings" panose="05000000000000000000" pitchFamily="2" charset="2"/>
              </a:rPr>
              <a:t>sepsisk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shock</a:t>
            </a:r>
            <a:r>
              <a:rPr lang="da-DK" dirty="0">
                <a:sym typeface="Wingdings" panose="05000000000000000000" pitchFamily="2" charset="2"/>
              </a:rPr>
              <a:t>  død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Relativ høj dødelighed selv med operation 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121" y="3225990"/>
            <a:ext cx="4610003" cy="3457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8"/>
            <a:ext cx="10515600" cy="1325563"/>
          </a:xfrm>
        </p:spPr>
        <p:txBody>
          <a:bodyPr/>
          <a:lstStyle/>
          <a:p>
            <a:r>
              <a:rPr lang="da-DK" dirty="0"/>
              <a:t>Dyspepsi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6328144" cy="4351338"/>
          </a:xfrm>
        </p:spPr>
        <p:txBody>
          <a:bodyPr/>
          <a:lstStyle/>
          <a:p>
            <a:r>
              <a:rPr lang="da-DK" b="1" dirty="0"/>
              <a:t>Generel betegnelse for en samling symptomer fra øvre GI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Smerter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Ubehag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Kvalme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Sure opstød  </a:t>
            </a:r>
            <a:br>
              <a:rPr lang="da-DK" dirty="0"/>
            </a:br>
            <a:endParaRPr lang="da-DK" dirty="0"/>
          </a:p>
          <a:p>
            <a:r>
              <a:rPr lang="da-DK" dirty="0"/>
              <a:t>Symptomerne skal være vedvarende eller recidiverende før det betegnes dyspepsi </a:t>
            </a:r>
            <a:endParaRPr lang="da-DK" dirty="0"/>
          </a:p>
        </p:txBody>
      </p:sp>
      <p:pic>
        <p:nvPicPr>
          <p:cNvPr id="15362" name="Picture 2" descr="Fordøjelse eller dyspepsi Stock-vektor af ©edesignua 1038263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6" y="0"/>
            <a:ext cx="4752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a-DK" sz="2400" dirty="0"/>
              <a:t>Inddeles i øvre og nedre blødning</a:t>
            </a:r>
            <a:endParaRPr lang="da-DK" sz="2400" dirty="0"/>
          </a:p>
          <a:p>
            <a:pPr lvl="1">
              <a:lnSpc>
                <a:spcPct val="100000"/>
              </a:lnSpc>
            </a:pPr>
            <a:r>
              <a:rPr lang="da-DK" sz="2000" dirty="0"/>
              <a:t>Skiller ved </a:t>
            </a:r>
            <a:r>
              <a:rPr lang="da-DK" sz="2000" dirty="0" err="1"/>
              <a:t>Treitz</a:t>
            </a:r>
            <a:r>
              <a:rPr lang="da-DK" sz="2000" dirty="0"/>
              <a:t>’ ligament (lige ved overgangen fra duodenum til jejunum)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 dirty="0"/>
              <a:t>Øvre blødning har incidens på cirka 100 per 100.000 per år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 dirty="0"/>
              <a:t>Nedre blødning mere usikker</a:t>
            </a:r>
            <a:br>
              <a:rPr lang="da-DK" sz="2000" dirty="0"/>
            </a:br>
            <a:endParaRPr lang="da-DK" sz="2000" dirty="0"/>
          </a:p>
          <a:p>
            <a:pPr>
              <a:lnSpc>
                <a:spcPct val="100000"/>
              </a:lnSpc>
            </a:pPr>
            <a:r>
              <a:rPr lang="da-DK" sz="2400" dirty="0"/>
              <a:t>Blødning fra </a:t>
            </a:r>
            <a:r>
              <a:rPr lang="da-DK" sz="2400" dirty="0" err="1"/>
              <a:t>øsofagus</a:t>
            </a:r>
            <a:r>
              <a:rPr lang="da-DK" sz="2400" dirty="0"/>
              <a:t>, ventrikel og duodenum udgør ca. 75% af alle tilfældene </a:t>
            </a:r>
            <a:br>
              <a:rPr lang="da-DK" sz="2400" dirty="0"/>
            </a:br>
            <a:endParaRPr lang="da-DK" sz="2400" dirty="0"/>
          </a:p>
          <a:p>
            <a:pPr>
              <a:lnSpc>
                <a:spcPct val="100000"/>
              </a:lnSpc>
            </a:pPr>
            <a:r>
              <a:rPr lang="da-DK" sz="2400" b="1" dirty="0"/>
              <a:t>Hyppigste årsager til akut GI blødning</a:t>
            </a:r>
            <a:endParaRPr lang="da-DK" sz="2400" b="1" dirty="0"/>
          </a:p>
          <a:p>
            <a:pPr lvl="1">
              <a:lnSpc>
                <a:spcPct val="100000"/>
              </a:lnSpc>
            </a:pPr>
            <a:r>
              <a:rPr lang="da-DK" sz="2000" dirty="0">
                <a:solidFill>
                  <a:srgbClr val="FF0000"/>
                </a:solidFill>
              </a:rPr>
              <a:t>Blødende ulcus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2000" dirty="0" err="1">
                <a:solidFill>
                  <a:srgbClr val="FF0000"/>
                </a:solidFill>
              </a:rPr>
              <a:t>Eosophagusvaricer</a:t>
            </a:r>
            <a:r>
              <a:rPr lang="da-DK" sz="2000" dirty="0">
                <a:solidFill>
                  <a:srgbClr val="FF0000"/>
                </a:solidFill>
              </a:rPr>
              <a:t> </a:t>
            </a:r>
            <a:endParaRPr lang="da-DK" sz="2000" dirty="0">
              <a:solidFill>
                <a:srgbClr val="FF0000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978195" y="4965295"/>
            <a:ext cx="3147238" cy="10526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da-DK" dirty="0" err="1"/>
              <a:t>Eosophagusvaricer</a:t>
            </a:r>
            <a:endParaRPr lang="da-DK" dirty="0"/>
          </a:p>
        </p:txBody>
      </p:sp>
      <p:pic>
        <p:nvPicPr>
          <p:cNvPr id="26626" name="Picture 2" descr="ØSTFAGUSVARICER OG GASTRISKE VARICER | Medicinsk Kompen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70" y="2998381"/>
            <a:ext cx="3648771" cy="377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PRI - Gastroskopi - fremstilling og anæste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" y="1976897"/>
            <a:ext cx="7894231" cy="47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Endoscopy Campus - Esophageal Var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70" y="87351"/>
            <a:ext cx="3652478" cy="28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a-DK" sz="2600" b="1" dirty="0"/>
              <a:t>Symptomer</a:t>
            </a:r>
            <a:endParaRPr lang="da-DK" sz="2600" b="1" dirty="0"/>
          </a:p>
          <a:p>
            <a:pPr lvl="1">
              <a:lnSpc>
                <a:spcPct val="100000"/>
              </a:lnSpc>
            </a:pPr>
            <a:r>
              <a:rPr lang="da-DK" sz="2200" dirty="0" err="1">
                <a:solidFill>
                  <a:srgbClr val="FF0000"/>
                </a:solidFill>
              </a:rPr>
              <a:t>Hæmatemese</a:t>
            </a:r>
            <a:r>
              <a:rPr lang="da-DK" sz="2200" dirty="0">
                <a:solidFill>
                  <a:srgbClr val="FF0000"/>
                </a:solidFill>
              </a:rPr>
              <a:t> </a:t>
            </a:r>
            <a:endParaRPr lang="da-DK" sz="22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800" dirty="0"/>
              <a:t>Kaffegrumslignende opkast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2200" dirty="0" err="1">
                <a:solidFill>
                  <a:srgbClr val="FF0000"/>
                </a:solidFill>
              </a:rPr>
              <a:t>Melæna</a:t>
            </a:r>
            <a:r>
              <a:rPr lang="da-DK" sz="2200" dirty="0">
                <a:solidFill>
                  <a:srgbClr val="FF0000"/>
                </a:solidFill>
              </a:rPr>
              <a:t> </a:t>
            </a:r>
            <a:endParaRPr lang="da-DK" sz="22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500" dirty="0"/>
              <a:t>Afføring med delvist fordøjet blod, som er sort, tjærelignende og med en karakteristisk sødlig lugt. </a:t>
            </a:r>
            <a:endParaRPr lang="da-DK" sz="15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Okkult blødning ses ikke makroskopisk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 Frisk blødning kommer som regel fra </a:t>
            </a:r>
            <a:r>
              <a:rPr lang="da-DK" sz="2200" dirty="0" err="1"/>
              <a:t>rectum</a:t>
            </a:r>
            <a:r>
              <a:rPr lang="da-DK" sz="2200" dirty="0"/>
              <a:t> og </a:t>
            </a:r>
            <a:r>
              <a:rPr lang="da-DK" sz="2200" dirty="0" err="1"/>
              <a:t>analkanal</a:t>
            </a:r>
            <a:r>
              <a:rPr lang="da-DK" sz="2200" dirty="0"/>
              <a:t> 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Anæmi (kan give symptomer)</a:t>
            </a:r>
            <a:br>
              <a:rPr lang="da-DK" sz="2200" dirty="0"/>
            </a:br>
            <a:endParaRPr lang="da-DK" sz="2200" dirty="0"/>
          </a:p>
          <a:p>
            <a:pPr>
              <a:lnSpc>
                <a:spcPct val="100000"/>
              </a:lnSpc>
            </a:pPr>
            <a:r>
              <a:rPr lang="da-DK" sz="2600" b="1" dirty="0"/>
              <a:t>Ustabile blødere</a:t>
            </a:r>
            <a:endParaRPr lang="da-DK" sz="2600" b="1" dirty="0"/>
          </a:p>
          <a:p>
            <a:pPr lvl="1">
              <a:lnSpc>
                <a:spcPct val="100000"/>
              </a:lnSpc>
            </a:pPr>
            <a:r>
              <a:rPr lang="da-DK" sz="2200" dirty="0"/>
              <a:t>Lavt blodtryk (&lt;100 </a:t>
            </a:r>
            <a:r>
              <a:rPr lang="da-DK" sz="2200" dirty="0" err="1"/>
              <a:t>mmHg</a:t>
            </a:r>
            <a:r>
              <a:rPr lang="da-DK" sz="2200" dirty="0"/>
              <a:t> systolisk)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Høj puls (&gt;100 slag/minuttet) 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Bleg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 err="1"/>
              <a:t>Klamtsvedende</a:t>
            </a:r>
            <a:r>
              <a:rPr lang="da-DK" sz="2200" dirty="0"/>
              <a:t> 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Evt. synkope </a:t>
            </a:r>
            <a:endParaRPr lang="da-DK" sz="2200" dirty="0"/>
          </a:p>
          <a:p>
            <a:endParaRPr lang="da-DK" dirty="0"/>
          </a:p>
        </p:txBody>
      </p:sp>
      <p:sp>
        <p:nvSpPr>
          <p:cNvPr id="4" name="Ellipse 3"/>
          <p:cNvSpPr/>
          <p:nvPr/>
        </p:nvSpPr>
        <p:spPr>
          <a:xfrm>
            <a:off x="125819" y="4263656"/>
            <a:ext cx="5594498" cy="23641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97" y="1360967"/>
            <a:ext cx="9733205" cy="431681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01297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Endoskopi, hvor der også kan behandles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Blodprøver kan bruges til at støtte diagnosen (forhøjet </a:t>
            </a:r>
            <a:r>
              <a:rPr lang="da-DK" dirty="0" err="1"/>
              <a:t>karbamid</a:t>
            </a:r>
            <a:r>
              <a:rPr lang="da-DK" dirty="0"/>
              <a:t>/</a:t>
            </a:r>
            <a:r>
              <a:rPr lang="da-DK" dirty="0" err="1"/>
              <a:t>kreatinin</a:t>
            </a:r>
            <a:r>
              <a:rPr lang="da-DK" dirty="0"/>
              <a:t>-ratio, evt. lav </a:t>
            </a:r>
            <a:r>
              <a:rPr lang="da-DK" dirty="0" err="1"/>
              <a:t>hgb</a:t>
            </a:r>
            <a:r>
              <a:rPr lang="da-DK" dirty="0"/>
              <a:t>)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Hvis endoskopi ikke kan finde blødning, kan der laves CT-</a:t>
            </a:r>
            <a:r>
              <a:rPr lang="da-DK" dirty="0" err="1"/>
              <a:t>angiografi</a:t>
            </a:r>
            <a:r>
              <a:rPr lang="da-DK" dirty="0"/>
              <a:t>, som vil vise kontrast sive ud svarende til defekten.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Akut stabilisering af ustabile blødere (ABCDE)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da-DK" dirty="0"/>
              <a:t>Korrektion af kredsløb med væske og evt. blod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Når patienten er stabil laves gastroskopi</a:t>
            </a:r>
            <a:endParaRPr lang="da-DK" dirty="0"/>
          </a:p>
          <a:p>
            <a:pPr lvl="2">
              <a:lnSpc>
                <a:spcPct val="120000"/>
              </a:lnSpc>
            </a:pPr>
            <a:r>
              <a:rPr lang="da-DK" dirty="0"/>
              <a:t>Ulcus = </a:t>
            </a:r>
            <a:r>
              <a:rPr lang="da-DK" dirty="0" err="1"/>
              <a:t>Elkoagulation</a:t>
            </a:r>
            <a:r>
              <a:rPr lang="da-DK" dirty="0"/>
              <a:t>, injektion med adrenalin eller clips</a:t>
            </a:r>
            <a:endParaRPr lang="da-DK" dirty="0"/>
          </a:p>
          <a:p>
            <a:pPr lvl="2">
              <a:lnSpc>
                <a:spcPct val="120000"/>
              </a:lnSpc>
            </a:pPr>
            <a:r>
              <a:rPr lang="da-DK" dirty="0" err="1"/>
              <a:t>Varicer</a:t>
            </a:r>
            <a:r>
              <a:rPr lang="da-DK" dirty="0"/>
              <a:t> = </a:t>
            </a:r>
            <a:r>
              <a:rPr lang="da-DK" dirty="0" err="1"/>
              <a:t>banding</a:t>
            </a:r>
            <a:r>
              <a:rPr lang="da-DK" dirty="0"/>
              <a:t> med elastik eller sonde/stent i </a:t>
            </a:r>
            <a:r>
              <a:rPr lang="da-DK" dirty="0" err="1"/>
              <a:t>øsofagus</a:t>
            </a:r>
            <a:r>
              <a:rPr lang="da-DK" dirty="0"/>
              <a:t>, hvis der fortsat er blødning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Sjældent reel operation </a:t>
            </a:r>
            <a:endParaRPr lang="da-DK" dirty="0"/>
          </a:p>
          <a:p>
            <a:endParaRPr lang="da-DK" dirty="0"/>
          </a:p>
        </p:txBody>
      </p:sp>
      <p:pic>
        <p:nvPicPr>
          <p:cNvPr id="24578" name="Picture 2" descr="ØSTFAGUSVARICER OG GASTRISKE VARICER | Medicinsk Kompen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50" y="4188645"/>
            <a:ext cx="2556908" cy="24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Gastroskopi - kikkertundersøgelse af spiserør og mavesæ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12" y="0"/>
            <a:ext cx="4121888" cy="250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Sustainability in transfusion medicine: Why we should use DEHP free blood  collection bag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264" y="34631"/>
            <a:ext cx="5312736" cy="39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b="1" dirty="0"/>
              <a:t>Prognose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Afhænger af årsagen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Øvre blødning er klart det farligste - mortalitet ca. 10% ved større blødning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 err="1"/>
              <a:t>Variceblødning</a:t>
            </a:r>
            <a:r>
              <a:rPr lang="da-DK" dirty="0"/>
              <a:t> pba. levercirrose har noget højere mortalitet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Ofte </a:t>
            </a:r>
            <a:r>
              <a:rPr lang="da-DK" dirty="0" err="1"/>
              <a:t>reblødning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Nedre blødning har meget lav mortalitet</a:t>
            </a:r>
            <a:endParaRPr lang="da-DK" dirty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9"/>
            <a:ext cx="10515600" cy="951286"/>
          </a:xfrm>
        </p:spPr>
        <p:txBody>
          <a:bodyPr/>
          <a:lstStyle/>
          <a:p>
            <a:r>
              <a:rPr lang="da-DK" dirty="0"/>
              <a:t>Dyspepsi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028959"/>
            <a:ext cx="6328144" cy="5186784"/>
          </a:xfrm>
        </p:spPr>
        <p:txBody>
          <a:bodyPr>
            <a:normAutofit lnSpcReduction="10000"/>
          </a:bodyPr>
          <a:lstStyle/>
          <a:p>
            <a:r>
              <a:rPr lang="da-DK" b="1" dirty="0"/>
              <a:t>Oftest er dyspepsi ufarlig</a:t>
            </a:r>
            <a:endParaRPr lang="da-DK" b="1" dirty="0"/>
          </a:p>
          <a:p>
            <a:r>
              <a:rPr lang="da-DK" b="1" dirty="0"/>
              <a:t>Kan dække over mange differentialdiagnoser</a:t>
            </a:r>
            <a:endParaRPr lang="da-DK" b="1" dirty="0"/>
          </a:p>
          <a:p>
            <a:pPr lvl="1"/>
            <a:r>
              <a:rPr lang="da-DK" b="1" dirty="0"/>
              <a:t>Ulcussygdom</a:t>
            </a:r>
            <a:endParaRPr lang="da-DK" b="1" dirty="0"/>
          </a:p>
          <a:p>
            <a:pPr lvl="1"/>
            <a:r>
              <a:rPr lang="da-DK" b="1" dirty="0" err="1"/>
              <a:t>Øsofagit</a:t>
            </a:r>
            <a:endParaRPr lang="da-DK" b="1" dirty="0"/>
          </a:p>
          <a:p>
            <a:pPr lvl="1"/>
            <a:r>
              <a:rPr lang="da-DK" b="1" dirty="0"/>
              <a:t>Pancreassygdomme</a:t>
            </a:r>
            <a:endParaRPr lang="da-DK" b="1" dirty="0"/>
          </a:p>
          <a:p>
            <a:pPr lvl="1"/>
            <a:r>
              <a:rPr lang="da-DK" b="1" dirty="0"/>
              <a:t>Cancer</a:t>
            </a:r>
            <a:endParaRPr lang="da-DK" b="1" dirty="0"/>
          </a:p>
          <a:p>
            <a:r>
              <a:rPr lang="da-DK" b="1" dirty="0"/>
              <a:t>Uspecifikt!</a:t>
            </a:r>
            <a:endParaRPr lang="da-DK" b="1" dirty="0"/>
          </a:p>
          <a:p>
            <a:pPr lvl="1"/>
            <a:r>
              <a:rPr lang="da-DK" dirty="0"/>
              <a:t>Dårlig korreleret til specifik sygdom.</a:t>
            </a:r>
            <a:endParaRPr lang="da-DK" dirty="0"/>
          </a:p>
          <a:p>
            <a:r>
              <a:rPr lang="da-DK" dirty="0"/>
              <a:t>Faresignaler</a:t>
            </a:r>
            <a:endParaRPr lang="da-DK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Opkastninger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Vægttab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Anæmi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Blødning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Kroniske smerter</a:t>
            </a:r>
            <a:endParaRPr lang="da-DK" dirty="0"/>
          </a:p>
        </p:txBody>
      </p:sp>
      <p:pic>
        <p:nvPicPr>
          <p:cNvPr id="15362" name="Picture 2" descr="Fordøjelse eller dyspepsi Stock-vektor af ©edesignua 1038263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6" y="0"/>
            <a:ext cx="4752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9"/>
            <a:ext cx="10515600" cy="951286"/>
          </a:xfrm>
        </p:spPr>
        <p:txBody>
          <a:bodyPr/>
          <a:lstStyle/>
          <a:p>
            <a:r>
              <a:rPr lang="da-DK" dirty="0"/>
              <a:t>Dyspepsi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028959"/>
            <a:ext cx="6328144" cy="5186784"/>
          </a:xfrm>
        </p:spPr>
        <p:txBody>
          <a:bodyPr>
            <a:normAutofit/>
          </a:bodyPr>
          <a:lstStyle/>
          <a:p>
            <a:r>
              <a:rPr lang="da-DK" b="1" dirty="0"/>
              <a:t>Dyspepsi + alder &gt; 45 år </a:t>
            </a:r>
            <a:r>
              <a:rPr lang="da-DK" b="1" dirty="0">
                <a:sym typeface="Wingdings" panose="05000000000000000000" pitchFamily="2" charset="2"/>
              </a:rPr>
              <a:t> gastroskopi</a:t>
            </a:r>
            <a:endParaRPr lang="da-DK" b="1" dirty="0">
              <a:sym typeface="Wingdings" panose="05000000000000000000" pitchFamily="2" charset="2"/>
            </a:endParaRPr>
          </a:p>
          <a:p>
            <a:pPr lvl="1"/>
            <a:r>
              <a:rPr lang="da-DK" b="1" dirty="0">
                <a:sym typeface="Wingdings" panose="05000000000000000000" pitchFamily="2" charset="2"/>
              </a:rPr>
              <a:t>Hvorfor</a:t>
            </a:r>
            <a:endParaRPr lang="da-DK" dirty="0"/>
          </a:p>
        </p:txBody>
      </p:sp>
      <p:pic>
        <p:nvPicPr>
          <p:cNvPr id="15362" name="Picture 2" descr="Fordøjelse eller dyspepsi Stock-vektor af ©edesignua 1038263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16" y="0"/>
            <a:ext cx="4752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Gastroesophageal Reflux Disease (GERD) - Causes &amp; Symptoms | Gleneagles  Hospita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445" y="1815419"/>
            <a:ext cx="6277268" cy="32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486" y="365126"/>
            <a:ext cx="11789227" cy="1147988"/>
          </a:xfrm>
        </p:spPr>
        <p:txBody>
          <a:bodyPr>
            <a:normAutofit fontScale="90000"/>
          </a:bodyPr>
          <a:lstStyle/>
          <a:p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Gastroeosophageal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reflux</a:t>
            </a: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syndrom/sygdom (GERD)</a:t>
            </a:r>
            <a:b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61001" y="1047528"/>
            <a:ext cx="5854742" cy="52661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a-DK" sz="2000" dirty="0">
                <a:solidFill>
                  <a:srgbClr val="FF0000"/>
                </a:solidFill>
              </a:rPr>
              <a:t>Symptomgivende tilbageløb af mavesyre op i spiserøret </a:t>
            </a:r>
            <a:endParaRPr lang="da-DK" sz="20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2000" dirty="0"/>
              <a:t>Hyppigt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1800" dirty="0"/>
              <a:t>40% af befolkningen oplever reflukssymptomer månedligt 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1800" dirty="0"/>
              <a:t>20% ugentligt</a:t>
            </a:r>
            <a:endParaRPr lang="da-DK" sz="1800" dirty="0"/>
          </a:p>
          <a:p>
            <a:pPr>
              <a:lnSpc>
                <a:spcPct val="100000"/>
              </a:lnSpc>
            </a:pPr>
            <a:r>
              <a:rPr lang="da-DK" sz="2000" dirty="0"/>
              <a:t>Årsagen er nedsat </a:t>
            </a:r>
            <a:r>
              <a:rPr lang="da-DK" sz="2000" dirty="0" err="1"/>
              <a:t>tonus</a:t>
            </a:r>
            <a:r>
              <a:rPr lang="da-DK" sz="2000" dirty="0"/>
              <a:t> i </a:t>
            </a:r>
            <a:r>
              <a:rPr lang="da-DK" sz="2000" dirty="0" err="1"/>
              <a:t>sphinkteren</a:t>
            </a:r>
            <a:r>
              <a:rPr lang="da-DK" sz="2000" dirty="0"/>
              <a:t> mellem spiserør og mavesæk</a:t>
            </a:r>
            <a:br>
              <a:rPr lang="da-DK" sz="2000" dirty="0"/>
            </a:br>
            <a:endParaRPr lang="da-DK" sz="2000" dirty="0"/>
          </a:p>
          <a:p>
            <a:pPr>
              <a:lnSpc>
                <a:spcPct val="100000"/>
              </a:lnSpc>
            </a:pPr>
            <a:r>
              <a:rPr lang="da-DK" sz="2000" b="1" dirty="0"/>
              <a:t>Disponerende/forværrende faktorer: </a:t>
            </a:r>
            <a:endParaRPr lang="da-DK" sz="2000" b="1" dirty="0"/>
          </a:p>
          <a:p>
            <a:pPr lvl="1">
              <a:lnSpc>
                <a:spcPct val="100000"/>
              </a:lnSpc>
            </a:pPr>
            <a:r>
              <a:rPr lang="da-DK" sz="1800" dirty="0"/>
              <a:t>Rygning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1800" dirty="0"/>
              <a:t>Overvægt (især abdominal fedme)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1800" dirty="0"/>
              <a:t>Alkohol 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1800" dirty="0"/>
              <a:t>Store måltider 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1800" dirty="0"/>
              <a:t>Syreholdige drikke (sodavand, juice mv)</a:t>
            </a:r>
            <a:endParaRPr lang="da-DK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16686</Words>
  <Application>WPS Presentation</Application>
  <PresentationFormat>Widescreen</PresentationFormat>
  <Paragraphs>768</Paragraphs>
  <Slides>65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2" baseType="lpstr">
      <vt:lpstr>Arial</vt:lpstr>
      <vt:lpstr>SimSun</vt:lpstr>
      <vt:lpstr>Wingdings</vt:lpstr>
      <vt:lpstr>Calibri</vt:lpstr>
      <vt:lpstr>Trebuchet MS</vt:lpstr>
      <vt:lpstr>Times New Roman</vt:lpstr>
      <vt:lpstr>Calisto MT</vt:lpstr>
      <vt:lpstr>Amiri</vt:lpstr>
      <vt:lpstr>Univers Condensed</vt:lpstr>
      <vt:lpstr>Microsoft YaHei</vt:lpstr>
      <vt:lpstr>Droid Sans Fallback</vt:lpstr>
      <vt:lpstr>Arial Unicode MS</vt:lpstr>
      <vt:lpstr>Aptos</vt:lpstr>
      <vt:lpstr>OpenSymbol</vt:lpstr>
      <vt:lpstr>Consolas</vt:lpstr>
      <vt:lpstr>CodeNewRoman Nerd Font</vt:lpstr>
      <vt:lpstr>ChronicleVTI</vt:lpstr>
      <vt:lpstr>Sygdomslære: Medicin og kirurgi</vt:lpstr>
      <vt:lpstr>Dagens program</vt:lpstr>
      <vt:lpstr>Sygdomme i øvre GI </vt:lpstr>
      <vt:lpstr>PowerPoint 演示文稿</vt:lpstr>
      <vt:lpstr>PowerPoint 演示文稿</vt:lpstr>
      <vt:lpstr>Dyspepsi</vt:lpstr>
      <vt:lpstr>Dyspepsi</vt:lpstr>
      <vt:lpstr>Dyspepsi</vt:lpstr>
      <vt:lpstr>Gastroeosophageal reflux syndrom/sygdom (GERD) </vt:lpstr>
      <vt:lpstr>Gastroeosophageal reflux syndrom/sygdom (GERD)</vt:lpstr>
      <vt:lpstr>Gastroeosophageal reflux syndrom/sygdom (GERD)</vt:lpstr>
      <vt:lpstr>Gastroeosophageal reflux syndrom/sygdom (GERD)</vt:lpstr>
      <vt:lpstr>Gastroeosophageal refluxsyndrom/sygdom (GERD)</vt:lpstr>
      <vt:lpstr>PowerPoint 演示文稿</vt:lpstr>
      <vt:lpstr>Ulcus ventriculi et duodeni  </vt:lpstr>
      <vt:lpstr>Ulcus ventriculi et duodeni</vt:lpstr>
      <vt:lpstr>Ulcus ventriculi et duodeni</vt:lpstr>
      <vt:lpstr>Case 1 </vt:lpstr>
      <vt:lpstr>Case 1 </vt:lpstr>
      <vt:lpstr>Sygdomme i nedre GI</vt:lpstr>
      <vt:lpstr>Diarré</vt:lpstr>
      <vt:lpstr>Diarré</vt:lpstr>
      <vt:lpstr>Obstipation </vt:lpstr>
      <vt:lpstr>Malabsorption </vt:lpstr>
      <vt:lpstr>Laktoseintolerans  </vt:lpstr>
      <vt:lpstr>Cøliaki </vt:lpstr>
      <vt:lpstr>Cøliaki </vt:lpstr>
      <vt:lpstr>Kronisk inflammatorisk tarmsygdom </vt:lpstr>
      <vt:lpstr>PowerPoint 演示文稿</vt:lpstr>
      <vt:lpstr>Mb. Crohn</vt:lpstr>
      <vt:lpstr>Mb. Crohn</vt:lpstr>
      <vt:lpstr>Colitis ulcerosa </vt:lpstr>
      <vt:lpstr>Colitis ulcerosa </vt:lpstr>
      <vt:lpstr>Colon irritable - IBS</vt:lpstr>
      <vt:lpstr>Diverticulosis coli </vt:lpstr>
      <vt:lpstr>Diverticulitis</vt:lpstr>
      <vt:lpstr>Hernier</vt:lpstr>
      <vt:lpstr>PowerPoint 演示文稿</vt:lpstr>
      <vt:lpstr>Hiatushernie</vt:lpstr>
      <vt:lpstr>Hæmorider</vt:lpstr>
      <vt:lpstr>Hæmorider</vt:lpstr>
      <vt:lpstr>Perianal abces</vt:lpstr>
      <vt:lpstr>Cancer i GI</vt:lpstr>
      <vt:lpstr>Eosophaguscancer </vt:lpstr>
      <vt:lpstr>Ventrikel cancer</vt:lpstr>
      <vt:lpstr>Ventrikel cancer </vt:lpstr>
      <vt:lpstr>Colorectal cancer</vt:lpstr>
      <vt:lpstr>Colorectal cancer</vt:lpstr>
      <vt:lpstr>Colorectal cancer</vt:lpstr>
      <vt:lpstr>Colorectal cancer </vt:lpstr>
      <vt:lpstr>Colorectal cancer </vt:lpstr>
      <vt:lpstr>Case 2</vt:lpstr>
      <vt:lpstr>Akut abdomen</vt:lpstr>
      <vt:lpstr>Appendicit </vt:lpstr>
      <vt:lpstr>Appendicit </vt:lpstr>
      <vt:lpstr>Ileus </vt:lpstr>
      <vt:lpstr>Ileus - årsager</vt:lpstr>
      <vt:lpstr>Ileus</vt:lpstr>
      <vt:lpstr>Ileus </vt:lpstr>
      <vt:lpstr>GI blødning</vt:lpstr>
      <vt:lpstr>Eosophagusvaricer</vt:lpstr>
      <vt:lpstr>GI blødning</vt:lpstr>
      <vt:lpstr>PowerPoint 演示文稿</vt:lpstr>
      <vt:lpstr>GI blødning </vt:lpstr>
      <vt:lpstr>GI blødning</vt:lpstr>
    </vt:vector>
  </TitlesOfParts>
  <Company>SDU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Ludvig Ohm Svendsen</dc:creator>
  <cp:lastModifiedBy>andreas</cp:lastModifiedBy>
  <cp:revision>48</cp:revision>
  <cp:lastPrinted>2025-04-01T11:00:15Z</cp:lastPrinted>
  <dcterms:created xsi:type="dcterms:W3CDTF">2025-04-01T11:00:15Z</dcterms:created>
  <dcterms:modified xsi:type="dcterms:W3CDTF">2025-04-01T11:00:15Z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